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4"/>
  </p:notesMasterIdLst>
  <p:handoutMasterIdLst>
    <p:handoutMasterId r:id="rId35"/>
  </p:handoutMasterIdLst>
  <p:sldIdLst>
    <p:sldId id="256" r:id="rId2"/>
    <p:sldId id="306" r:id="rId3"/>
    <p:sldId id="310" r:id="rId4"/>
    <p:sldId id="311" r:id="rId5"/>
    <p:sldId id="312" r:id="rId6"/>
    <p:sldId id="259" r:id="rId7"/>
    <p:sldId id="289" r:id="rId8"/>
    <p:sldId id="315" r:id="rId9"/>
    <p:sldId id="265" r:id="rId10"/>
    <p:sldId id="298" r:id="rId11"/>
    <p:sldId id="278" r:id="rId12"/>
    <p:sldId id="314" r:id="rId13"/>
    <p:sldId id="301" r:id="rId14"/>
    <p:sldId id="316" r:id="rId15"/>
    <p:sldId id="317" r:id="rId16"/>
    <p:sldId id="318" r:id="rId17"/>
    <p:sldId id="302" r:id="rId18"/>
    <p:sldId id="282" r:id="rId19"/>
    <p:sldId id="303" r:id="rId20"/>
    <p:sldId id="304" r:id="rId21"/>
    <p:sldId id="305" r:id="rId22"/>
    <p:sldId id="264" r:id="rId23"/>
    <p:sldId id="266" r:id="rId24"/>
    <p:sldId id="297" r:id="rId25"/>
    <p:sldId id="299" r:id="rId26"/>
    <p:sldId id="267" r:id="rId27"/>
    <p:sldId id="268" r:id="rId28"/>
    <p:sldId id="269" r:id="rId29"/>
    <p:sldId id="272" r:id="rId30"/>
    <p:sldId id="270" r:id="rId31"/>
    <p:sldId id="271" r:id="rId32"/>
    <p:sldId id="30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06F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23" autoAdjust="0"/>
  </p:normalViewPr>
  <p:slideViewPr>
    <p:cSldViewPr>
      <p:cViewPr>
        <p:scale>
          <a:sx n="100" d="100"/>
          <a:sy n="100" d="100"/>
        </p:scale>
        <p:origin x="-360"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29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ebeccagordon:Library:Caches:TemporaryItems:Outlook%20Temp:MYPSummary%5b1%5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Owner\My%20Documents\I%20A%20C%20E\Funding%20Shortfall\MFT%20vs%20Unit%20Costs%20and%20Purchase%20Power%20-%202000%20to%20201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lineChart>
        <c:grouping val="standard"/>
        <c:varyColors val="0"/>
        <c:ser>
          <c:idx val="0"/>
          <c:order val="0"/>
          <c:tx>
            <c:strRef>
              <c:f>Sheet1!$B$6</c:f>
              <c:strCache>
                <c:ptCount val="1"/>
                <c:pt idx="0">
                  <c:v>Cost of MFT/500 gallons as % of income</c:v>
                </c:pt>
              </c:strCache>
            </c:strRef>
          </c:tx>
          <c:marker>
            <c:symbol val="none"/>
          </c:marker>
          <c:cat>
            <c:numRef>
              <c:f>Sheet1!$C$2:$M$2</c:f>
              <c:numCache>
                <c:formatCode>General</c:formatCode>
                <c:ptCount val="11"/>
                <c:pt idx="0">
                  <c:v>1980.0</c:v>
                </c:pt>
                <c:pt idx="1">
                  <c:v>1990.0</c:v>
                </c:pt>
                <c:pt idx="2">
                  <c:v>1995.0</c:v>
                </c:pt>
                <c:pt idx="3">
                  <c:v>2000.0</c:v>
                </c:pt>
                <c:pt idx="4">
                  <c:v>2001.0</c:v>
                </c:pt>
                <c:pt idx="5">
                  <c:v>2002.0</c:v>
                </c:pt>
                <c:pt idx="6">
                  <c:v>2003.0</c:v>
                </c:pt>
                <c:pt idx="7">
                  <c:v>2005.0</c:v>
                </c:pt>
                <c:pt idx="8">
                  <c:v>2006.0</c:v>
                </c:pt>
                <c:pt idx="9">
                  <c:v>2009.0</c:v>
                </c:pt>
                <c:pt idx="10">
                  <c:v>2010.0</c:v>
                </c:pt>
              </c:numCache>
            </c:numRef>
          </c:cat>
          <c:val>
            <c:numRef>
              <c:f>Sheet1!$C$6:$M$6</c:f>
              <c:numCache>
                <c:formatCode>General</c:formatCode>
                <c:ptCount val="11"/>
                <c:pt idx="0">
                  <c:v>0.358714367706141</c:v>
                </c:pt>
                <c:pt idx="1">
                  <c:v>0.471253534401508</c:v>
                </c:pt>
                <c:pt idx="2">
                  <c:v>0.370471473696525</c:v>
                </c:pt>
                <c:pt idx="3">
                  <c:v>0.298216976393772</c:v>
                </c:pt>
                <c:pt idx="4">
                  <c:v>0.287966050318278</c:v>
                </c:pt>
                <c:pt idx="5">
                  <c:v>0.284397078194228</c:v>
                </c:pt>
                <c:pt idx="6">
                  <c:v>0.281982784208964</c:v>
                </c:pt>
                <c:pt idx="7">
                  <c:v>0.263012181616833</c:v>
                </c:pt>
                <c:pt idx="8">
                  <c:v>0.24733786352157</c:v>
                </c:pt>
                <c:pt idx="9">
                  <c:v>0.229407645311632</c:v>
                </c:pt>
                <c:pt idx="10">
                  <c:v>0.220116314094395</c:v>
                </c:pt>
              </c:numCache>
            </c:numRef>
          </c:val>
          <c:smooth val="0"/>
        </c:ser>
        <c:dLbls>
          <c:showLegendKey val="0"/>
          <c:showVal val="0"/>
          <c:showCatName val="0"/>
          <c:showSerName val="0"/>
          <c:showPercent val="0"/>
          <c:showBubbleSize val="0"/>
        </c:dLbls>
        <c:marker val="1"/>
        <c:smooth val="0"/>
        <c:axId val="2140967160"/>
        <c:axId val="2140565352"/>
      </c:lineChart>
      <c:catAx>
        <c:axId val="2140967160"/>
        <c:scaling>
          <c:orientation val="minMax"/>
        </c:scaling>
        <c:delete val="0"/>
        <c:axPos val="b"/>
        <c:numFmt formatCode="General" sourceLinked="1"/>
        <c:majorTickMark val="out"/>
        <c:minorTickMark val="none"/>
        <c:tickLblPos val="nextTo"/>
        <c:crossAx val="2140565352"/>
        <c:crosses val="autoZero"/>
        <c:auto val="1"/>
        <c:lblAlgn val="ctr"/>
        <c:lblOffset val="100"/>
        <c:noMultiLvlLbl val="0"/>
      </c:catAx>
      <c:valAx>
        <c:axId val="2140565352"/>
        <c:scaling>
          <c:orientation val="minMax"/>
        </c:scaling>
        <c:delete val="0"/>
        <c:axPos val="l"/>
        <c:majorGridlines/>
        <c:numFmt formatCode="General" sourceLinked="1"/>
        <c:majorTickMark val="out"/>
        <c:minorTickMark val="none"/>
        <c:tickLblPos val="nextTo"/>
        <c:crossAx val="214096716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Backlog Miles</c:v>
                </c:pt>
              </c:strCache>
            </c:strRef>
          </c:tx>
          <c:invertIfNegative val="0"/>
          <c:cat>
            <c:strRef>
              <c:f>Sheet1!$B$1:$X$1</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 (est.)</c:v>
                </c:pt>
                <c:pt idx="19">
                  <c:v>2017 (est.)</c:v>
                </c:pt>
                <c:pt idx="20">
                  <c:v>2018 (est.)</c:v>
                </c:pt>
                <c:pt idx="21">
                  <c:v>2019 (est.)</c:v>
                </c:pt>
                <c:pt idx="22">
                  <c:v>2020 (est.)</c:v>
                </c:pt>
              </c:strCache>
            </c:strRef>
          </c:cat>
          <c:val>
            <c:numRef>
              <c:f>Sheet1!$B$2:$X$2</c:f>
              <c:numCache>
                <c:formatCode>General</c:formatCode>
                <c:ptCount val="23"/>
                <c:pt idx="0">
                  <c:v>2021.0</c:v>
                </c:pt>
                <c:pt idx="1">
                  <c:v>1993.0</c:v>
                </c:pt>
                <c:pt idx="2">
                  <c:v>1784.0</c:v>
                </c:pt>
                <c:pt idx="3">
                  <c:v>1505.0</c:v>
                </c:pt>
                <c:pt idx="4">
                  <c:v>1462.0</c:v>
                </c:pt>
                <c:pt idx="5">
                  <c:v>1425.0</c:v>
                </c:pt>
                <c:pt idx="6">
                  <c:v>1670.0</c:v>
                </c:pt>
                <c:pt idx="7">
                  <c:v>1725.0</c:v>
                </c:pt>
                <c:pt idx="8">
                  <c:v>2051.0</c:v>
                </c:pt>
                <c:pt idx="9">
                  <c:v>2145.0</c:v>
                </c:pt>
                <c:pt idx="10">
                  <c:v>2314.0</c:v>
                </c:pt>
                <c:pt idx="11">
                  <c:v>1879.0</c:v>
                </c:pt>
                <c:pt idx="12">
                  <c:v>1727.0</c:v>
                </c:pt>
                <c:pt idx="13">
                  <c:v>1969.0</c:v>
                </c:pt>
                <c:pt idx="14">
                  <c:v>2426.0</c:v>
                </c:pt>
                <c:pt idx="15">
                  <c:v>2814.0</c:v>
                </c:pt>
                <c:pt idx="16">
                  <c:v>3426.0</c:v>
                </c:pt>
                <c:pt idx="17">
                  <c:v>4060.0</c:v>
                </c:pt>
                <c:pt idx="18">
                  <c:v>4544.0</c:v>
                </c:pt>
                <c:pt idx="19">
                  <c:v>5015.0</c:v>
                </c:pt>
                <c:pt idx="20">
                  <c:v>5439.0</c:v>
                </c:pt>
                <c:pt idx="21">
                  <c:v>5800.0</c:v>
                </c:pt>
                <c:pt idx="22">
                  <c:v>6183.0</c:v>
                </c:pt>
              </c:numCache>
            </c:numRef>
          </c:val>
        </c:ser>
        <c:dLbls>
          <c:showLegendKey val="0"/>
          <c:showVal val="0"/>
          <c:showCatName val="0"/>
          <c:showSerName val="0"/>
          <c:showPercent val="0"/>
          <c:showBubbleSize val="0"/>
        </c:dLbls>
        <c:gapWidth val="150"/>
        <c:axId val="2141390840"/>
        <c:axId val="2141588456"/>
      </c:barChart>
      <c:lineChart>
        <c:grouping val="standard"/>
        <c:varyColors val="0"/>
        <c:ser>
          <c:idx val="1"/>
          <c:order val="1"/>
          <c:tx>
            <c:strRef>
              <c:f>Sheet1!$A$3</c:f>
              <c:strCache>
                <c:ptCount val="1"/>
                <c:pt idx="0">
                  <c:v>Annual MYP Funding</c:v>
                </c:pt>
              </c:strCache>
            </c:strRef>
          </c:tx>
          <c:marker>
            <c:symbol val="none"/>
          </c:marker>
          <c:cat>
            <c:strRef>
              <c:f>Sheet1!$B$1:$X$1</c:f>
              <c:strCach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 (est.)</c:v>
                </c:pt>
                <c:pt idx="19">
                  <c:v>2017 (est.)</c:v>
                </c:pt>
                <c:pt idx="20">
                  <c:v>2018 (est.)</c:v>
                </c:pt>
                <c:pt idx="21">
                  <c:v>2019 (est.)</c:v>
                </c:pt>
                <c:pt idx="22">
                  <c:v>2020 (est.)</c:v>
                </c:pt>
              </c:strCache>
            </c:strRef>
          </c:cat>
          <c:val>
            <c:numRef>
              <c:f>Sheet1!$B$3:$X$3</c:f>
              <c:numCache>
                <c:formatCode>General</c:formatCode>
                <c:ptCount val="23"/>
                <c:pt idx="0">
                  <c:v>1085.0</c:v>
                </c:pt>
                <c:pt idx="1">
                  <c:v>1145.0</c:v>
                </c:pt>
                <c:pt idx="2">
                  <c:v>1950.0</c:v>
                </c:pt>
                <c:pt idx="3">
                  <c:v>2300.0</c:v>
                </c:pt>
                <c:pt idx="4">
                  <c:v>2300.0</c:v>
                </c:pt>
                <c:pt idx="5">
                  <c:v>2300.0</c:v>
                </c:pt>
                <c:pt idx="6">
                  <c:v>1713.0</c:v>
                </c:pt>
                <c:pt idx="7">
                  <c:v>1511.0</c:v>
                </c:pt>
                <c:pt idx="8">
                  <c:v>1725.0</c:v>
                </c:pt>
                <c:pt idx="9">
                  <c:v>1975.0</c:v>
                </c:pt>
                <c:pt idx="10">
                  <c:v>1875.0</c:v>
                </c:pt>
                <c:pt idx="11">
                  <c:v>1950.0</c:v>
                </c:pt>
                <c:pt idx="12">
                  <c:v>2524.0</c:v>
                </c:pt>
                <c:pt idx="13">
                  <c:v>2527.0</c:v>
                </c:pt>
                <c:pt idx="14">
                  <c:v>3104.0</c:v>
                </c:pt>
                <c:pt idx="15">
                  <c:v>1892.0</c:v>
                </c:pt>
                <c:pt idx="16">
                  <c:v>2343.0</c:v>
                </c:pt>
                <c:pt idx="17">
                  <c:v>2971.0</c:v>
                </c:pt>
                <c:pt idx="18">
                  <c:v>1120.0</c:v>
                </c:pt>
                <c:pt idx="19">
                  <c:v>1120.0</c:v>
                </c:pt>
                <c:pt idx="20">
                  <c:v>1120.0</c:v>
                </c:pt>
                <c:pt idx="21">
                  <c:v>1120.0</c:v>
                </c:pt>
                <c:pt idx="22">
                  <c:v>1120.0</c:v>
                </c:pt>
              </c:numCache>
            </c:numRef>
          </c:val>
          <c:smooth val="0"/>
        </c:ser>
        <c:dLbls>
          <c:showLegendKey val="0"/>
          <c:showVal val="0"/>
          <c:showCatName val="0"/>
          <c:showSerName val="0"/>
          <c:showPercent val="0"/>
          <c:showBubbleSize val="0"/>
        </c:dLbls>
        <c:marker val="1"/>
        <c:smooth val="0"/>
        <c:axId val="2141390840"/>
        <c:axId val="2141588456"/>
      </c:lineChart>
      <c:catAx>
        <c:axId val="2141390840"/>
        <c:scaling>
          <c:orientation val="minMax"/>
        </c:scaling>
        <c:delete val="0"/>
        <c:axPos val="b"/>
        <c:majorTickMark val="out"/>
        <c:minorTickMark val="none"/>
        <c:tickLblPos val="nextTo"/>
        <c:crossAx val="2141588456"/>
        <c:crosses val="autoZero"/>
        <c:auto val="1"/>
        <c:lblAlgn val="ctr"/>
        <c:lblOffset val="100"/>
        <c:noMultiLvlLbl val="0"/>
      </c:catAx>
      <c:valAx>
        <c:axId val="2141588456"/>
        <c:scaling>
          <c:orientation val="minMax"/>
        </c:scaling>
        <c:delete val="0"/>
        <c:axPos val="l"/>
        <c:majorGridlines/>
        <c:numFmt formatCode="General" sourceLinked="1"/>
        <c:majorTickMark val="out"/>
        <c:minorTickMark val="none"/>
        <c:tickLblPos val="nextTo"/>
        <c:crossAx val="2141390840"/>
        <c:crosses val="autoZero"/>
        <c:crossBetween val="between"/>
      </c:valAx>
      <c:spPr>
        <a:noFill/>
        <a:ln w="25400">
          <a:noFill/>
        </a:ln>
      </c:spPr>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79838311733525"/>
          <c:y val="0.025034432577116"/>
          <c:w val="0.934006428982998"/>
          <c:h val="0.914317455367584"/>
        </c:manualLayout>
      </c:layout>
      <c:barChart>
        <c:barDir val="col"/>
        <c:grouping val="clustered"/>
        <c:varyColors val="0"/>
        <c:ser>
          <c:idx val="0"/>
          <c:order val="0"/>
          <c:tx>
            <c:v>MFT Revenue</c:v>
          </c:tx>
          <c:spPr>
            <a:solidFill>
              <a:srgbClr val="0000FF"/>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1600">
                    <a:solidFill>
                      <a:srgbClr val="0000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spPr>
              <a:ln>
                <a:solidFill>
                  <a:srgbClr val="0000FF"/>
                </a:solidFill>
              </a:ln>
            </c:spPr>
            <c:trendlineType val="poly"/>
            <c:order val="3"/>
            <c:dispRSqr val="0"/>
            <c:dispEq val="0"/>
          </c:trendline>
          <c:cat>
            <c:numRef>
              <c:f>Counties!$B$11:$B$23</c:f>
              <c:numCache>
                <c:formatCode>General</c:formatCode>
                <c:ptCount val="13"/>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numCache>
            </c:numRef>
          </c:cat>
          <c:val>
            <c:numRef>
              <c:f>Counties!$C$11:$C$23</c:f>
              <c:numCache>
                <c:formatCode>0.0%</c:formatCode>
                <c:ptCount val="13"/>
                <c:pt idx="0">
                  <c:v>0.0</c:v>
                </c:pt>
                <c:pt idx="1">
                  <c:v>0.0591511021834061</c:v>
                </c:pt>
                <c:pt idx="2">
                  <c:v>0.0639763283842795</c:v>
                </c:pt>
                <c:pt idx="3">
                  <c:v>0.0749317257641922</c:v>
                </c:pt>
                <c:pt idx="4">
                  <c:v>0.0969872366812227</c:v>
                </c:pt>
                <c:pt idx="5">
                  <c:v>0.118973624454149</c:v>
                </c:pt>
                <c:pt idx="6">
                  <c:v>0.128931034061136</c:v>
                </c:pt>
                <c:pt idx="7">
                  <c:v>0.140595804366812</c:v>
                </c:pt>
                <c:pt idx="8">
                  <c:v>0.10341807510917</c:v>
                </c:pt>
                <c:pt idx="9">
                  <c:v>-0.0189268069868996</c:v>
                </c:pt>
                <c:pt idx="10">
                  <c:v>0.0112326637554585</c:v>
                </c:pt>
                <c:pt idx="11">
                  <c:v>0.0106129834061135</c:v>
                </c:pt>
                <c:pt idx="12">
                  <c:v>-0.0197065172925764</c:v>
                </c:pt>
              </c:numCache>
            </c:numRef>
          </c:val>
        </c:ser>
        <c:ser>
          <c:idx val="1"/>
          <c:order val="1"/>
          <c:tx>
            <c:v>Cost Increase</c:v>
          </c:tx>
          <c:spPr>
            <a:solidFill>
              <a:srgbClr val="00B050"/>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1600">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spPr>
              <a:ln>
                <a:solidFill>
                  <a:srgbClr val="00B050"/>
                </a:solidFill>
              </a:ln>
            </c:spPr>
            <c:trendlineType val="linear"/>
            <c:dispRSqr val="0"/>
            <c:dispEq val="0"/>
          </c:trendline>
          <c:cat>
            <c:numRef>
              <c:f>Counties!$B$11:$B$23</c:f>
              <c:numCache>
                <c:formatCode>General</c:formatCode>
                <c:ptCount val="13"/>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numCache>
            </c:numRef>
          </c:cat>
          <c:val>
            <c:numRef>
              <c:f>Counties!$D$11:$D$23</c:f>
              <c:numCache>
                <c:formatCode>General</c:formatCode>
                <c:ptCount val="13"/>
                <c:pt idx="0" formatCode="0.0%">
                  <c:v>0.0</c:v>
                </c:pt>
                <c:pt idx="7" formatCode="0.0%">
                  <c:v>0.77</c:v>
                </c:pt>
                <c:pt idx="8" formatCode="0.0%">
                  <c:v>0.91</c:v>
                </c:pt>
                <c:pt idx="10" formatCode="0.0%">
                  <c:v>1.279999999999999</c:v>
                </c:pt>
                <c:pt idx="12" formatCode="0.0%">
                  <c:v>1.43</c:v>
                </c:pt>
              </c:numCache>
            </c:numRef>
          </c:val>
        </c:ser>
        <c:ser>
          <c:idx val="2"/>
          <c:order val="2"/>
          <c:tx>
            <c:v>Purchase Power</c:v>
          </c:tx>
          <c:spPr>
            <a:solidFill>
              <a:srgbClr val="FF0000"/>
            </a:solidFill>
          </c:spPr>
          <c:invertIfNegative val="0"/>
          <c:dLbls>
            <c:dLbl>
              <c:idx val="0"/>
              <c:delete val="1"/>
              <c:extLst>
                <c:ext xmlns:c15="http://schemas.microsoft.com/office/drawing/2012/chart" uri="{CE6537A1-D6FC-4f65-9D91-7224C49458BB}"/>
              </c:extLst>
            </c:dLbl>
            <c:spPr>
              <a:noFill/>
              <a:ln>
                <a:noFill/>
              </a:ln>
              <a:effectLst/>
            </c:spPr>
            <c:txPr>
              <a:bodyPr/>
              <a:lstStyle/>
              <a:p>
                <a:pPr>
                  <a:defRPr sz="1600">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spPr>
              <a:ln>
                <a:solidFill>
                  <a:srgbClr val="FF0000"/>
                </a:solidFill>
              </a:ln>
            </c:spPr>
            <c:trendlineType val="linear"/>
            <c:forward val="0.2"/>
            <c:intercept val="0.06"/>
            <c:dispRSqr val="0"/>
            <c:dispEq val="0"/>
          </c:trendline>
          <c:cat>
            <c:numRef>
              <c:f>Counties!$B$11:$B$23</c:f>
              <c:numCache>
                <c:formatCode>General</c:formatCode>
                <c:ptCount val="13"/>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numCache>
            </c:numRef>
          </c:cat>
          <c:val>
            <c:numRef>
              <c:f>Counties!$E$11:$E$23</c:f>
              <c:numCache>
                <c:formatCode>General</c:formatCode>
                <c:ptCount val="13"/>
                <c:pt idx="0" formatCode="0%">
                  <c:v>0.0</c:v>
                </c:pt>
                <c:pt idx="7" formatCode="0%">
                  <c:v>-0.355595590753213</c:v>
                </c:pt>
                <c:pt idx="8" formatCode="0%">
                  <c:v>-0.422294201513523</c:v>
                </c:pt>
                <c:pt idx="10" formatCode="0%">
                  <c:v>-0.55647690186164</c:v>
                </c:pt>
                <c:pt idx="12" formatCode="0%">
                  <c:v>-0.596587044153323</c:v>
                </c:pt>
              </c:numCache>
            </c:numRef>
          </c:val>
        </c:ser>
        <c:dLbls>
          <c:showLegendKey val="0"/>
          <c:showVal val="0"/>
          <c:showCatName val="0"/>
          <c:showSerName val="0"/>
          <c:showPercent val="0"/>
          <c:showBubbleSize val="0"/>
        </c:dLbls>
        <c:gapWidth val="150"/>
        <c:axId val="2141132792"/>
        <c:axId val="-2130445800"/>
      </c:barChart>
      <c:catAx>
        <c:axId val="2141132792"/>
        <c:scaling>
          <c:orientation val="minMax"/>
        </c:scaling>
        <c:delete val="0"/>
        <c:axPos val="b"/>
        <c:numFmt formatCode="General" sourceLinked="1"/>
        <c:majorTickMark val="out"/>
        <c:minorTickMark val="none"/>
        <c:tickLblPos val="low"/>
        <c:txPr>
          <a:bodyPr rot="0" vert="horz"/>
          <a:lstStyle/>
          <a:p>
            <a:pPr>
              <a:defRPr sz="1600">
                <a:solidFill>
                  <a:srgbClr val="000000"/>
                </a:solidFill>
              </a:defRPr>
            </a:pPr>
            <a:endParaRPr lang="en-US"/>
          </a:p>
        </c:txPr>
        <c:crossAx val="-2130445800"/>
        <c:crosses val="autoZero"/>
        <c:auto val="1"/>
        <c:lblAlgn val="ctr"/>
        <c:lblOffset val="100"/>
        <c:noMultiLvlLbl val="0"/>
      </c:catAx>
      <c:valAx>
        <c:axId val="-2130445800"/>
        <c:scaling>
          <c:orientation val="minMax"/>
          <c:max val="1.75"/>
          <c:min val="-1.0"/>
        </c:scaling>
        <c:delete val="0"/>
        <c:axPos val="l"/>
        <c:majorGridlines/>
        <c:numFmt formatCode="0%" sourceLinked="0"/>
        <c:majorTickMark val="out"/>
        <c:minorTickMark val="none"/>
        <c:tickLblPos val="low"/>
        <c:txPr>
          <a:bodyPr/>
          <a:lstStyle/>
          <a:p>
            <a:pPr>
              <a:defRPr sz="1600">
                <a:solidFill>
                  <a:srgbClr val="000000"/>
                </a:solidFill>
              </a:defRPr>
            </a:pPr>
            <a:endParaRPr lang="en-US"/>
          </a:p>
        </c:txPr>
        <c:crossAx val="2141132792"/>
        <c:crosses val="autoZero"/>
        <c:crossBetween val="between"/>
        <c:majorUnit val="0.25"/>
      </c:valAx>
    </c:plotArea>
    <c:legend>
      <c:legendPos val="r"/>
      <c:legendEntry>
        <c:idx val="3"/>
        <c:delete val="1"/>
      </c:legendEntry>
      <c:legendEntry>
        <c:idx val="4"/>
        <c:delete val="1"/>
      </c:legendEntry>
      <c:legendEntry>
        <c:idx val="5"/>
        <c:delete val="1"/>
      </c:legendEntry>
      <c:layout>
        <c:manualLayout>
          <c:xMode val="edge"/>
          <c:yMode val="edge"/>
          <c:x val="0.0900132384767694"/>
          <c:y val="0.0231621590779413"/>
          <c:w val="0.282719849412763"/>
          <c:h val="0.236834607630568"/>
        </c:manualLayout>
      </c:layout>
      <c:overlay val="1"/>
      <c:spPr>
        <a:noFill/>
      </c:spPr>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Diversions (in millions)</a:t>
            </a:r>
          </a:p>
        </c:rich>
      </c:tx>
      <c:layout/>
      <c:overlay val="0"/>
    </c:title>
    <c:autoTitleDeleted val="0"/>
    <c:plotArea>
      <c:layout/>
      <c:barChart>
        <c:barDir val="col"/>
        <c:grouping val="clustered"/>
        <c:varyColors val="0"/>
        <c:ser>
          <c:idx val="0"/>
          <c:order val="0"/>
          <c:invertIfNegative val="0"/>
          <c:cat>
            <c:numRef>
              <c:f>Sheet1!$B$1:$N$1</c:f>
              <c:numCache>
                <c:formatCode>General</c:formatCode>
                <c:ptCount val="13"/>
                <c:pt idx="0">
                  <c:v>2002.0</c:v>
                </c:pt>
                <c:pt idx="1">
                  <c:v>2003.0</c:v>
                </c:pt>
                <c:pt idx="2">
                  <c:v>2004.0</c:v>
                </c:pt>
                <c:pt idx="3">
                  <c:v>2005.0</c:v>
                </c:pt>
                <c:pt idx="4">
                  <c:v>2006.0</c:v>
                </c:pt>
                <c:pt idx="5">
                  <c:v>2007.0</c:v>
                </c:pt>
                <c:pt idx="6">
                  <c:v>2008.0</c:v>
                </c:pt>
                <c:pt idx="7">
                  <c:v>2009.0</c:v>
                </c:pt>
                <c:pt idx="8">
                  <c:v>2010.0</c:v>
                </c:pt>
                <c:pt idx="9">
                  <c:v>2011.0</c:v>
                </c:pt>
                <c:pt idx="10">
                  <c:v>2012.0</c:v>
                </c:pt>
                <c:pt idx="11">
                  <c:v>2013.0</c:v>
                </c:pt>
                <c:pt idx="12">
                  <c:v>2014.0</c:v>
                </c:pt>
              </c:numCache>
            </c:numRef>
          </c:cat>
          <c:val>
            <c:numRef>
              <c:f>Sheet1!$B$2:$N$2</c:f>
              <c:numCache>
                <c:formatCode>General</c:formatCode>
                <c:ptCount val="13"/>
                <c:pt idx="0">
                  <c:v>368.0</c:v>
                </c:pt>
                <c:pt idx="1">
                  <c:v>471.0</c:v>
                </c:pt>
                <c:pt idx="2">
                  <c:v>783.0</c:v>
                </c:pt>
                <c:pt idx="3">
                  <c:v>692.0</c:v>
                </c:pt>
                <c:pt idx="4">
                  <c:v>701.0</c:v>
                </c:pt>
                <c:pt idx="5">
                  <c:v>676.0</c:v>
                </c:pt>
                <c:pt idx="6">
                  <c:v>694.0</c:v>
                </c:pt>
                <c:pt idx="7">
                  <c:v>708.0</c:v>
                </c:pt>
                <c:pt idx="8">
                  <c:v>357.0</c:v>
                </c:pt>
                <c:pt idx="9">
                  <c:v>204.0</c:v>
                </c:pt>
                <c:pt idx="10">
                  <c:v>238.0</c:v>
                </c:pt>
                <c:pt idx="11">
                  <c:v>174.0</c:v>
                </c:pt>
                <c:pt idx="12">
                  <c:v>172.0</c:v>
                </c:pt>
              </c:numCache>
            </c:numRef>
          </c:val>
        </c:ser>
        <c:dLbls>
          <c:showLegendKey val="0"/>
          <c:showVal val="0"/>
          <c:showCatName val="0"/>
          <c:showSerName val="0"/>
          <c:showPercent val="0"/>
          <c:showBubbleSize val="0"/>
        </c:dLbls>
        <c:gapWidth val="150"/>
        <c:axId val="2129444584"/>
        <c:axId val="2129447592"/>
      </c:barChart>
      <c:catAx>
        <c:axId val="2129444584"/>
        <c:scaling>
          <c:orientation val="minMax"/>
        </c:scaling>
        <c:delete val="0"/>
        <c:axPos val="b"/>
        <c:numFmt formatCode="General" sourceLinked="1"/>
        <c:majorTickMark val="out"/>
        <c:minorTickMark val="none"/>
        <c:tickLblPos val="nextTo"/>
        <c:crossAx val="2129447592"/>
        <c:crosses val="autoZero"/>
        <c:auto val="1"/>
        <c:lblAlgn val="ctr"/>
        <c:lblOffset val="100"/>
        <c:noMultiLvlLbl val="0"/>
      </c:catAx>
      <c:valAx>
        <c:axId val="2129447592"/>
        <c:scaling>
          <c:orientation val="minMax"/>
        </c:scaling>
        <c:delete val="0"/>
        <c:axPos val="l"/>
        <c:majorGridlines/>
        <c:numFmt formatCode="General" sourceLinked="1"/>
        <c:majorTickMark val="out"/>
        <c:minorTickMark val="none"/>
        <c:tickLblPos val="nextTo"/>
        <c:crossAx val="2129444584"/>
        <c:crosses val="autoZero"/>
        <c:crossBetween val="between"/>
      </c:valAx>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907F3B-FAB8-1343-B5A8-B200FD5DF02B}" type="datetimeFigureOut">
              <a:rPr lang="en-US" smtClean="0"/>
              <a:t>1/27/15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A49B5F-8007-E04A-8706-78B6A8750876}" type="slidenum">
              <a:rPr lang="en-US" smtClean="0"/>
              <a:t>‹#›</a:t>
            </a:fld>
            <a:endParaRPr lang="en-US"/>
          </a:p>
        </p:txBody>
      </p:sp>
    </p:spTree>
    <p:extLst>
      <p:ext uri="{BB962C8B-B14F-4D97-AF65-F5344CB8AC3E}">
        <p14:creationId xmlns:p14="http://schemas.microsoft.com/office/powerpoint/2010/main" val="527681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741F8C-DA21-4531-A16F-237CFA269434}" type="datetimeFigureOut">
              <a:rPr lang="en-US" smtClean="0"/>
              <a:pPr/>
              <a:t>1/27/15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5A286-593F-4222-B6F0-F3668AD5E8C0}" type="slidenum">
              <a:rPr lang="en-US" smtClean="0"/>
              <a:pPr/>
              <a:t>‹#›</a:t>
            </a:fld>
            <a:endParaRPr lang="en-US"/>
          </a:p>
        </p:txBody>
      </p:sp>
    </p:spTree>
    <p:extLst>
      <p:ext uri="{BB962C8B-B14F-4D97-AF65-F5344CB8AC3E}">
        <p14:creationId xmlns:p14="http://schemas.microsoft.com/office/powerpoint/2010/main" val="51049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yourself and your personal organization)</a:t>
            </a:r>
          </a:p>
          <a:p>
            <a:endParaRPr lang="en-US" i="1" u="sng" dirty="0">
              <a:solidFill>
                <a:srgbClr val="FF0000"/>
              </a:solidFill>
            </a:endParaRPr>
          </a:p>
          <a:p>
            <a:r>
              <a:rPr lang="en-US" dirty="0" smtClean="0"/>
              <a:t>The Transportation for Illinois Coalition is a coalition of business, labor, and economic development groups with a shared interest in transportation infrastructure. TFIC brings together upstate and downstate interests across all modes to speak with a unifying voice for the transportation interests of Illinois. </a:t>
            </a:r>
            <a:endParaRPr lang="en-US" dirty="0"/>
          </a:p>
        </p:txBody>
      </p:sp>
      <p:sp>
        <p:nvSpPr>
          <p:cNvPr id="4" name="Slide Number Placeholder 3"/>
          <p:cNvSpPr>
            <a:spLocks noGrp="1"/>
          </p:cNvSpPr>
          <p:nvPr>
            <p:ph type="sldNum" sz="quarter" idx="10"/>
          </p:nvPr>
        </p:nvSpPr>
        <p:spPr/>
        <p:txBody>
          <a:bodyPr/>
          <a:lstStyle/>
          <a:p>
            <a:fld id="{15B5A286-593F-4222-B6F0-F3668AD5E8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5A286-593F-4222-B6F0-F3668AD5E8C0}" type="slidenum">
              <a:rPr lang="en-US" smtClean="0"/>
              <a:pPr/>
              <a:t>18</a:t>
            </a:fld>
            <a:endParaRPr lang="en-US"/>
          </a:p>
        </p:txBody>
      </p:sp>
    </p:spTree>
    <p:extLst>
      <p:ext uri="{BB962C8B-B14F-4D97-AF65-F5344CB8AC3E}">
        <p14:creationId xmlns:p14="http://schemas.microsoft.com/office/powerpoint/2010/main" val="17985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r>
              <a:rPr lang="en-US" b="0" dirty="0" smtClean="0"/>
              <a:t>Other</a:t>
            </a:r>
            <a:r>
              <a:rPr lang="en-US" b="0" baseline="0" dirty="0" smtClean="0"/>
              <a:t> costs related to poor investment in infrastructure, according to The Road Information Project are</a:t>
            </a:r>
          </a:p>
          <a:p>
            <a:pPr marL="285750" indent="-285750">
              <a:buFont typeface="Arial"/>
              <a:buChar char="•"/>
            </a:pPr>
            <a:r>
              <a:rPr lang="en-US" b="0" dirty="0" smtClean="0"/>
              <a:t>$723 per year per Illinois resident: medical costs, lost productivity, travel delays, workplace costs, insurance costs, and legal costs from motor vehicle crashes.</a:t>
            </a:r>
          </a:p>
          <a:p>
            <a:pPr marL="285750" indent="-285750">
              <a:buFont typeface="Arial"/>
              <a:buChar char="•"/>
            </a:pPr>
            <a:r>
              <a:rPr lang="en-US" b="0" dirty="0" smtClean="0"/>
              <a:t>American motorists lose $121 billion per year in wasted time and fuel costs from congestion.</a:t>
            </a:r>
          </a:p>
          <a:p>
            <a:pPr algn="just"/>
            <a:endParaRPr lang="en-US" dirty="0"/>
          </a:p>
        </p:txBody>
      </p:sp>
      <p:sp>
        <p:nvSpPr>
          <p:cNvPr id="4" name="Slide Number Placeholder 3"/>
          <p:cNvSpPr>
            <a:spLocks noGrp="1"/>
          </p:cNvSpPr>
          <p:nvPr>
            <p:ph type="sldNum" sz="quarter" idx="10"/>
          </p:nvPr>
        </p:nvSpPr>
        <p:spPr/>
        <p:txBody>
          <a:bodyPr/>
          <a:lstStyle/>
          <a:p>
            <a:fld id="{15B5A286-593F-4222-B6F0-F3668AD5E8C0}"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properly build a transportation</a:t>
            </a:r>
            <a:r>
              <a:rPr lang="en-US" baseline="0" dirty="0" smtClean="0"/>
              <a:t> program we must first calculate what it costs to fix the system.</a:t>
            </a:r>
            <a:endParaRPr lang="en-US" dirty="0"/>
          </a:p>
        </p:txBody>
      </p:sp>
      <p:sp>
        <p:nvSpPr>
          <p:cNvPr id="4" name="Slide Number Placeholder 3"/>
          <p:cNvSpPr>
            <a:spLocks noGrp="1"/>
          </p:cNvSpPr>
          <p:nvPr>
            <p:ph type="sldNum" sz="quarter" idx="10"/>
          </p:nvPr>
        </p:nvSpPr>
        <p:spPr/>
        <p:txBody>
          <a:bodyPr/>
          <a:lstStyle/>
          <a:p>
            <a:fld id="{15B5A286-593F-4222-B6F0-F3668AD5E8C0}"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An adequate capital program should</a:t>
            </a:r>
            <a:r>
              <a:rPr lang="en-US" baseline="0" dirty="0" smtClean="0"/>
              <a:t> address the following goals:  </a:t>
            </a:r>
          </a:p>
          <a:p>
            <a:pPr algn="just"/>
            <a:endParaRPr lang="en-US" dirty="0" smtClean="0"/>
          </a:p>
          <a:p>
            <a:pPr algn="just"/>
            <a:r>
              <a:rPr lang="en-US" baseline="0" dirty="0" smtClean="0"/>
              <a:t>Restore the state highway system to an acceptability of 90% for roads and 93% for bridges</a:t>
            </a:r>
          </a:p>
          <a:p>
            <a:pPr marL="171450" indent="-171450" algn="just">
              <a:buFont typeface="Arial"/>
              <a:buChar char="•"/>
            </a:pPr>
            <a:r>
              <a:rPr lang="en-US" sz="1200" kern="1200" dirty="0" smtClean="0">
                <a:solidFill>
                  <a:schemeClr val="tx1"/>
                </a:solidFill>
                <a:latin typeface="+mn-lt"/>
                <a:ea typeface="+mn-ea"/>
                <a:cs typeface="+mn-cs"/>
              </a:rPr>
              <a:t>Acceptable is a function of 1) the condition the highway as evaluated by IDOT using a Condition Rating Survey (CRS); 2) type of highway (interstate, freeway, unmarked state route, etc.); and 3) average daily traffic.</a:t>
            </a:r>
          </a:p>
          <a:p>
            <a:pPr marL="171450" indent="-171450" algn="just">
              <a:buFont typeface="Arial"/>
              <a:buChar char="•"/>
            </a:pP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CRS is a function that provides a value from 1 to 9 with 9 being the best. CRS has been used for decades by IDOT to rate state highways.]</a:t>
            </a:r>
          </a:p>
          <a:p>
            <a:pPr algn="just"/>
            <a:endParaRPr lang="en-US" dirty="0" smtClean="0"/>
          </a:p>
          <a:p>
            <a:pPr algn="just"/>
            <a:r>
              <a:rPr lang="en-US" baseline="0" dirty="0" smtClean="0"/>
              <a:t>Provide a large enough annual maintenance program to maintain those percentages</a:t>
            </a:r>
            <a:r>
              <a:rPr lang="en-US" dirty="0" smtClean="0"/>
              <a:t> into the future</a:t>
            </a:r>
          </a:p>
          <a:p>
            <a:pPr algn="just"/>
            <a:endParaRPr lang="en-US" baseline="0" dirty="0" smtClean="0"/>
          </a:p>
          <a:p>
            <a:pPr algn="just"/>
            <a:r>
              <a:rPr lang="en-US" baseline="0" dirty="0" smtClean="0"/>
              <a:t>Provide a reasonable increase for the 88% of road miles that fall under a local jurisdiction – typically a 60/40 split between state and local roads</a:t>
            </a:r>
          </a:p>
          <a:p>
            <a:pPr algn="just"/>
            <a:endParaRPr lang="en-US" dirty="0" smtClean="0"/>
          </a:p>
          <a:p>
            <a:pPr algn="just"/>
            <a:r>
              <a:rPr lang="en-US" baseline="0" dirty="0" smtClean="0"/>
              <a:t>Provide a sustainable and reliable Pay-As-You-Go funding component for transit systems to meet their deteriorating infrastructure needs a</a:t>
            </a:r>
          </a:p>
          <a:p>
            <a:pPr algn="just"/>
            <a:endParaRPr lang="en-US" dirty="0" smtClean="0"/>
          </a:p>
          <a:p>
            <a:pPr algn="just"/>
            <a:r>
              <a:rPr lang="en-US" baseline="0" dirty="0" smtClean="0"/>
              <a:t>And finally provide an adequate bonding component in order that will to meet other transportation pressures such as CREATE, high-speed rail and new starts</a:t>
            </a:r>
            <a:endParaRPr lang="en-US" dirty="0"/>
          </a:p>
        </p:txBody>
      </p:sp>
      <p:sp>
        <p:nvSpPr>
          <p:cNvPr id="4" name="Slide Number Placeholder 3"/>
          <p:cNvSpPr>
            <a:spLocks noGrp="1"/>
          </p:cNvSpPr>
          <p:nvPr>
            <p:ph type="sldNum" sz="quarter" idx="10"/>
          </p:nvPr>
        </p:nvSpPr>
        <p:spPr/>
        <p:txBody>
          <a:bodyPr/>
          <a:lstStyle/>
          <a:p>
            <a:fld id="{15B5A286-593F-4222-B6F0-F3668AD5E8C0}"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TFIC would advocate</a:t>
            </a:r>
            <a:r>
              <a:rPr lang="en-US" baseline="0" dirty="0" smtClean="0"/>
              <a:t> an adequate amount of money be generated to maintain the state highway system and not allow it to deteriorate to the predicted levels.  To accomplish that goal we estimate that an additional $667 million per year would need to be generated.</a:t>
            </a:r>
          </a:p>
          <a:p>
            <a:pPr algn="just"/>
            <a:endParaRPr lang="en-US" dirty="0" smtClean="0"/>
          </a:p>
          <a:p>
            <a:pPr algn="just"/>
            <a:r>
              <a:rPr lang="en-US" baseline="0" dirty="0" smtClean="0"/>
              <a:t>Next, in order to meet the 60/40 split between state and local roads an additional $445 million per year would be necessary </a:t>
            </a:r>
          </a:p>
          <a:p>
            <a:pPr algn="just"/>
            <a:endParaRPr lang="en-US" dirty="0" smtClean="0"/>
          </a:p>
          <a:p>
            <a:pPr algn="just"/>
            <a:r>
              <a:rPr lang="en-US" baseline="0" dirty="0" smtClean="0"/>
              <a:t>Finally,  in order to provide an 80/20 split between roads and transit an additional $278 million per year would be necessary.  </a:t>
            </a:r>
          </a:p>
          <a:p>
            <a:pPr algn="just"/>
            <a:endParaRPr lang="en-US" dirty="0" smtClean="0"/>
          </a:p>
          <a:p>
            <a:pPr algn="just"/>
            <a:r>
              <a:rPr lang="en-US" baseline="0" dirty="0" smtClean="0"/>
              <a:t>All together, TFIC estimates an additional $1.39 billion in annual PAYG funding in needed.</a:t>
            </a:r>
            <a:endParaRPr lang="en-US" dirty="0"/>
          </a:p>
        </p:txBody>
      </p:sp>
      <p:sp>
        <p:nvSpPr>
          <p:cNvPr id="4" name="Slide Number Placeholder 3"/>
          <p:cNvSpPr>
            <a:spLocks noGrp="1"/>
          </p:cNvSpPr>
          <p:nvPr>
            <p:ph type="sldNum" sz="quarter" idx="10"/>
          </p:nvPr>
        </p:nvSpPr>
        <p:spPr/>
        <p:txBody>
          <a:bodyPr/>
          <a:lstStyle/>
          <a:p>
            <a:fld id="{15B5A286-593F-4222-B6F0-F3668AD5E8C0}"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As for the bonded component,  in order to bring</a:t>
            </a:r>
            <a:r>
              <a:rPr lang="en-US" baseline="0" dirty="0" smtClean="0"/>
              <a:t> the current state highway system to the 90/93% IRI favorability rating, an additional $1 billion in bonding is needed.  </a:t>
            </a:r>
          </a:p>
          <a:p>
            <a:pPr algn="just"/>
            <a:endParaRPr lang="en-US" dirty="0" smtClean="0"/>
          </a:p>
          <a:p>
            <a:pPr algn="just"/>
            <a:r>
              <a:rPr lang="en-US" baseline="0" dirty="0" smtClean="0"/>
              <a:t>To maintain the 60/40 split with local roads and 80/20 split with transit, an additional $1.084 billion is necessary.  </a:t>
            </a:r>
          </a:p>
          <a:p>
            <a:pPr algn="just"/>
            <a:endParaRPr lang="en-US" dirty="0" smtClean="0"/>
          </a:p>
          <a:p>
            <a:pPr algn="just"/>
            <a:r>
              <a:rPr lang="en-US" baseline="0" dirty="0" smtClean="0"/>
              <a:t>TFIC would also advocate the need of an additional $3 billion in order to meet other transportation pressures.  </a:t>
            </a:r>
          </a:p>
          <a:p>
            <a:pPr algn="just"/>
            <a:endParaRPr lang="en-US" dirty="0" smtClean="0"/>
          </a:p>
          <a:p>
            <a:pPr algn="just"/>
            <a:r>
              <a:rPr lang="en-US" baseline="0" dirty="0" smtClean="0"/>
              <a:t>All together,</a:t>
            </a:r>
            <a:r>
              <a:rPr lang="en-US" dirty="0" smtClean="0"/>
              <a:t> t</a:t>
            </a:r>
            <a:r>
              <a:rPr lang="en-US" baseline="0" dirty="0" smtClean="0"/>
              <a:t>his would result in over $5 billion in bonding which would require an additional $450 million per year to pay the debt service on those bonds.</a:t>
            </a:r>
            <a:endParaRPr lang="en-US" dirty="0"/>
          </a:p>
        </p:txBody>
      </p:sp>
      <p:sp>
        <p:nvSpPr>
          <p:cNvPr id="4" name="Slide Number Placeholder 3"/>
          <p:cNvSpPr>
            <a:spLocks noGrp="1"/>
          </p:cNvSpPr>
          <p:nvPr>
            <p:ph type="sldNum" sz="quarter" idx="10"/>
          </p:nvPr>
        </p:nvSpPr>
        <p:spPr/>
        <p:txBody>
          <a:bodyPr/>
          <a:lstStyle/>
          <a:p>
            <a:fld id="{15B5A286-593F-4222-B6F0-F3668AD5E8C0}"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TFIC estimates the total amount needed in additional , annual resources is $1.84 billion.</a:t>
            </a:r>
            <a:endParaRPr lang="en-US" dirty="0"/>
          </a:p>
        </p:txBody>
      </p:sp>
      <p:sp>
        <p:nvSpPr>
          <p:cNvPr id="4" name="Slide Number Placeholder 3"/>
          <p:cNvSpPr>
            <a:spLocks noGrp="1"/>
          </p:cNvSpPr>
          <p:nvPr>
            <p:ph type="sldNum" sz="quarter" idx="10"/>
          </p:nvPr>
        </p:nvSpPr>
        <p:spPr/>
        <p:txBody>
          <a:bodyPr/>
          <a:lstStyle/>
          <a:p>
            <a:fld id="{15B5A286-593F-4222-B6F0-F3668AD5E8C0}"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Where does the state find</a:t>
            </a:r>
            <a:r>
              <a:rPr lang="en-US" baseline="0" dirty="0" smtClean="0"/>
              <a:t> that kind of resource to meet its transportation needs?  </a:t>
            </a:r>
          </a:p>
          <a:p>
            <a:pPr algn="just"/>
            <a:endParaRPr lang="en-US" dirty="0" smtClean="0"/>
          </a:p>
          <a:p>
            <a:pPr algn="just"/>
            <a:r>
              <a:rPr lang="en-US" baseline="0" dirty="0" smtClean="0"/>
              <a:t>As the legislature debates revenue options, TFIC would advocate they adhere to three overall principles.  </a:t>
            </a:r>
          </a:p>
          <a:p>
            <a:pPr algn="just"/>
            <a:endParaRPr lang="en-US" dirty="0" smtClean="0"/>
          </a:p>
          <a:p>
            <a:pPr algn="just"/>
            <a:r>
              <a:rPr lang="en-US" baseline="0" dirty="0" smtClean="0"/>
              <a:t>First, unlike the declining sources of revenue which fund transportation today, revenues should be sustainable and keep up with the cost of inflation.  </a:t>
            </a:r>
          </a:p>
          <a:p>
            <a:pPr algn="just"/>
            <a:endParaRPr lang="en-US" dirty="0" smtClean="0"/>
          </a:p>
          <a:p>
            <a:pPr algn="just"/>
            <a:r>
              <a:rPr lang="en-US" baseline="0" dirty="0" smtClean="0"/>
              <a:t>Second, those who use the system should pay for the system but that goes both ways.  Any current revenues that are generated by users should be redirected into the transportation system.  </a:t>
            </a:r>
          </a:p>
          <a:p>
            <a:pPr algn="just"/>
            <a:endParaRPr lang="en-US" dirty="0" smtClean="0"/>
          </a:p>
          <a:p>
            <a:pPr algn="just"/>
            <a:r>
              <a:rPr lang="en-US" baseline="0" dirty="0" smtClean="0"/>
              <a:t>And finally, we need to resist the urge to direct all the funding into debt service on bonds.  Although this provides a large amount of one-time resource, once it is gone there is nothing left to maintain the system going forward.</a:t>
            </a:r>
            <a:endParaRPr lang="en-US" dirty="0"/>
          </a:p>
        </p:txBody>
      </p:sp>
      <p:sp>
        <p:nvSpPr>
          <p:cNvPr id="4" name="Slide Number Placeholder 3"/>
          <p:cNvSpPr>
            <a:spLocks noGrp="1"/>
          </p:cNvSpPr>
          <p:nvPr>
            <p:ph type="sldNum" sz="quarter" idx="10"/>
          </p:nvPr>
        </p:nvSpPr>
        <p:spPr/>
        <p:txBody>
          <a:bodyPr/>
          <a:lstStyle/>
          <a:p>
            <a:fld id="{15B5A286-593F-4222-B6F0-F3668AD5E8C0}"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en-US" dirty="0" smtClean="0"/>
              <a:t>TFIC</a:t>
            </a:r>
            <a:r>
              <a:rPr lang="en-US" baseline="0" dirty="0" smtClean="0"/>
              <a:t> would present for consideration the following options that meet our core principles.  This is not meant to be an exhaustive list of potential revenues but rather a list of choices.  Note that not all members of TFIC agree with all of these options but all members agree that the problem must be addressed and the solution will not be an easy one.   </a:t>
            </a:r>
          </a:p>
          <a:p>
            <a:pPr algn="just"/>
            <a:endParaRPr lang="en-US" dirty="0" smtClean="0"/>
          </a:p>
          <a:p>
            <a:pPr algn="just"/>
            <a:r>
              <a:rPr lang="en-US" baseline="0" dirty="0" smtClean="0"/>
              <a:t>The first option would be to end all current diversions which could generate over $900 million annually.  The largest diversion is the sales tax on fuel paid at the pump by motorists.  It should be noted that these taxes are currently deposited into the General Revenue Fund.  This will create further stress on </a:t>
            </a:r>
            <a:r>
              <a:rPr lang="en-US" dirty="0" smtClean="0"/>
              <a:t>an already inadequate </a:t>
            </a:r>
            <a:r>
              <a:rPr lang="en-US" baseline="0" dirty="0" smtClean="0"/>
              <a:t>state budget.  </a:t>
            </a:r>
          </a:p>
          <a:p>
            <a:pPr algn="just"/>
            <a:endParaRPr lang="en-US" dirty="0" smtClean="0"/>
          </a:p>
          <a:p>
            <a:pPr algn="just"/>
            <a:r>
              <a:rPr lang="en-US" baseline="0" dirty="0" smtClean="0"/>
              <a:t>Another option would be institute some revenue trade-offs.  Currently there is a sales tax  credit associated with the sale of ethanol.  The credit has run its course and most advocate that it should end.  We would suggest ending the credit and capturing those revenues for transportation.  Also, commercial truck drivers pay a Commercial Distribution Fee that is deposited in to the General Revenue Fund.  TFIC would suggest ending the fee and increasing the diesel differential by a like amount.  This will drive the money to transportation purposes and allow the trucking industry to better absorb  the cost.  </a:t>
            </a:r>
          </a:p>
          <a:p>
            <a:pPr algn="just"/>
            <a:endParaRPr lang="en-US" dirty="0" smtClean="0"/>
          </a:p>
          <a:p>
            <a:pPr algn="just"/>
            <a:r>
              <a:rPr lang="en-US" baseline="0" dirty="0" smtClean="0"/>
              <a:t>Finally, there are certain taxes and fees that could be increased.  TFIC would offer for suggestion a slight increase in motor fuel tax – the current tax has not been raised since 1980, increased revenue from registrations and potentially taxing certain auto related services which are currently not taxed.</a:t>
            </a:r>
            <a:endParaRPr lang="en-US" dirty="0"/>
          </a:p>
        </p:txBody>
      </p:sp>
      <p:sp>
        <p:nvSpPr>
          <p:cNvPr id="4" name="Slide Number Placeholder 3"/>
          <p:cNvSpPr>
            <a:spLocks noGrp="1"/>
          </p:cNvSpPr>
          <p:nvPr>
            <p:ph type="sldNum" sz="quarter" idx="10"/>
          </p:nvPr>
        </p:nvSpPr>
        <p:spPr/>
        <p:txBody>
          <a:bodyPr/>
          <a:lstStyle/>
          <a:p>
            <a:fld id="{15B5A286-593F-4222-B6F0-F3668AD5E8C0}"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nearly 147,000 miles of public roads and nearly 26,000 bridges, Illinois has the nation’s third largest inventory.  Within the state over 103 BILLION vehicle miles are travelled a year.  </a:t>
            </a:r>
          </a:p>
          <a:p>
            <a:endParaRPr lang="en-US" dirty="0" smtClean="0"/>
          </a:p>
          <a:p>
            <a:r>
              <a:rPr lang="en-US" baseline="0" dirty="0" smtClean="0"/>
              <a:t>In addition, Illinois has the third largest transit system in the country comprising over 7,200 route miles and providing nearly 2 million rides per day.  </a:t>
            </a:r>
          </a:p>
          <a:p>
            <a:endParaRPr lang="en-US" dirty="0" smtClean="0"/>
          </a:p>
          <a:p>
            <a:r>
              <a:rPr lang="en-US" baseline="0" dirty="0" smtClean="0"/>
              <a:t>Illinois’ rail network is the second largest in the country.  Chicago is the single largest rail hub in the nation with over 37,500 cars and 700 passenger trains daily.  Over ¼ of all rail-shipped goods pass through Chicago.</a:t>
            </a:r>
            <a:endParaRPr lang="en-US" dirty="0"/>
          </a:p>
        </p:txBody>
      </p:sp>
      <p:sp>
        <p:nvSpPr>
          <p:cNvPr id="4" name="Slide Number Placeholder 3"/>
          <p:cNvSpPr>
            <a:spLocks noGrp="1"/>
          </p:cNvSpPr>
          <p:nvPr>
            <p:ph type="sldNum" sz="quarter" idx="10"/>
          </p:nvPr>
        </p:nvSpPr>
        <p:spPr/>
        <p:txBody>
          <a:bodyPr/>
          <a:lstStyle/>
          <a:p>
            <a:fld id="{15B5A286-593F-4222-B6F0-F3668AD5E8C0}"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condition</a:t>
            </a:r>
            <a:r>
              <a:rPr lang="en-US" baseline="0" dirty="0" smtClean="0"/>
              <a:t> of our public highway system?  </a:t>
            </a:r>
          </a:p>
          <a:p>
            <a:endParaRPr lang="en-US" dirty="0" smtClean="0"/>
          </a:p>
          <a:p>
            <a:pPr algn="just"/>
            <a:r>
              <a:rPr lang="en-US" sz="1200" kern="1200" dirty="0" smtClean="0">
                <a:solidFill>
                  <a:schemeClr val="tx1"/>
                </a:solidFill>
                <a:latin typeface="+mn-lt"/>
                <a:ea typeface="+mn-ea"/>
                <a:cs typeface="+mn-cs"/>
              </a:rPr>
              <a:t>Acceptable is a function of 1) the condition of the highway as evaluated by IDOT using a Condition Rating Survey (CRS); 2) type of highway (interstate, freeway, unmarked state route, etc.); and 3) average daily traffic. </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CRS is a function that provides a value from 1 to 9 with 9 being the best. Inputs into the CRS include International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Roughness Index as well as other distresses based on the surface type (concrete or asphalt). CRS has been used for decades by IDOT to rate state highways.]</a:t>
            </a:r>
            <a:r>
              <a:rPr lang="en-US" baseline="0" dirty="0" smtClean="0"/>
              <a:t>  </a:t>
            </a:r>
          </a:p>
          <a:p>
            <a:pPr algn="just"/>
            <a:endParaRPr lang="en-US" dirty="0" smtClean="0"/>
          </a:p>
          <a:p>
            <a:pPr algn="just"/>
            <a:r>
              <a:rPr lang="en-US" baseline="0" dirty="0" smtClean="0"/>
              <a:t>There are several reasons for the rapid decline. </a:t>
            </a:r>
          </a:p>
          <a:p>
            <a:pPr algn="just"/>
            <a:endParaRPr lang="en-US" baseline="0" dirty="0" smtClean="0"/>
          </a:p>
          <a:p>
            <a:pPr algn="just"/>
            <a:r>
              <a:rPr lang="en-US" baseline="0" dirty="0" smtClean="0"/>
              <a:t>The system is “worn out”.</a:t>
            </a:r>
            <a:r>
              <a:rPr lang="en-US" dirty="0" smtClean="0"/>
              <a:t> Many highways have exceeded their design life with most</a:t>
            </a:r>
            <a:r>
              <a:rPr lang="en-US" baseline="0" dirty="0" smtClean="0"/>
              <a:t> </a:t>
            </a:r>
            <a:r>
              <a:rPr lang="en-US" dirty="0" smtClean="0"/>
              <a:t>Interstates built over 50 years ago.</a:t>
            </a:r>
            <a:r>
              <a:rPr lang="en-US" baseline="0" dirty="0" smtClean="0"/>
              <a:t>  </a:t>
            </a:r>
          </a:p>
          <a:p>
            <a:pPr algn="just"/>
            <a:endParaRPr lang="en-US" dirty="0" smtClean="0"/>
          </a:p>
          <a:p>
            <a:pPr algn="just"/>
            <a:r>
              <a:rPr lang="en-US" baseline="0" dirty="0" smtClean="0"/>
              <a:t>With the exhaustion of Illinois Jobs Now! bonds, </a:t>
            </a:r>
            <a:r>
              <a:rPr lang="en-US" dirty="0" smtClean="0"/>
              <a:t>the state’s resources have been consumed.</a:t>
            </a:r>
          </a:p>
          <a:p>
            <a:pPr algn="just"/>
            <a:endParaRPr lang="en-US" dirty="0" smtClean="0"/>
          </a:p>
          <a:p>
            <a:pPr algn="just"/>
            <a:r>
              <a:rPr lang="en-US" dirty="0" smtClean="0"/>
              <a:t>Declining revenues and </a:t>
            </a:r>
            <a:r>
              <a:rPr lang="en-US" baseline="0" dirty="0" smtClean="0"/>
              <a:t>increased operational costs have create a highly inadequate Pay-As-You Go maintenance program </a:t>
            </a:r>
          </a:p>
          <a:p>
            <a:pPr algn="just"/>
            <a:endParaRPr lang="en-US" dirty="0" smtClean="0"/>
          </a:p>
          <a:p>
            <a:pPr algn="just"/>
            <a:r>
              <a:rPr lang="en-US" baseline="0" dirty="0" smtClean="0"/>
              <a:t>And finally increased costs due to inflationary factors</a:t>
            </a:r>
            <a:r>
              <a:rPr lang="en-US" dirty="0" smtClean="0"/>
              <a:t> have weakened buying power.</a:t>
            </a:r>
            <a:endParaRPr lang="en-US" dirty="0"/>
          </a:p>
        </p:txBody>
      </p:sp>
      <p:sp>
        <p:nvSpPr>
          <p:cNvPr id="4" name="Slide Number Placeholder 3"/>
          <p:cNvSpPr>
            <a:spLocks noGrp="1"/>
          </p:cNvSpPr>
          <p:nvPr>
            <p:ph type="sldNum" sz="quarter" idx="10"/>
          </p:nvPr>
        </p:nvSpPr>
        <p:spPr/>
        <p:txBody>
          <a:bodyPr/>
          <a:lstStyle/>
          <a:p>
            <a:fld id="{15B5A286-593F-4222-B6F0-F3668AD5E8C0}"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5A286-593F-4222-B6F0-F3668AD5E8C0}" type="slidenum">
              <a:rPr lang="en-US" smtClean="0"/>
              <a:pPr/>
              <a:t>11</a:t>
            </a:fld>
            <a:endParaRPr lang="en-US"/>
          </a:p>
        </p:txBody>
      </p:sp>
    </p:spTree>
    <p:extLst>
      <p:ext uri="{BB962C8B-B14F-4D97-AF65-F5344CB8AC3E}">
        <p14:creationId xmlns:p14="http://schemas.microsoft.com/office/powerpoint/2010/main" val="126749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5A286-593F-4222-B6F0-F3668AD5E8C0}" type="slidenum">
              <a:rPr lang="en-US" smtClean="0"/>
              <a:pPr/>
              <a:t>13</a:t>
            </a:fld>
            <a:endParaRPr lang="en-US"/>
          </a:p>
        </p:txBody>
      </p:sp>
    </p:spTree>
    <p:extLst>
      <p:ext uri="{BB962C8B-B14F-4D97-AF65-F5344CB8AC3E}">
        <p14:creationId xmlns:p14="http://schemas.microsoft.com/office/powerpoint/2010/main" val="224844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December 2013, the region’s total capital reinvestment needs over 10 years are estimated to be roughly $36.1 billion (Figure 1-1).  This includes $19.5 billion to address the existing investment backlog (54 percent of total needs) and an additional $16.6 billion to address normal reinvestment needs expected over the next ten years (2014 to 2023), or $1.6 billion per year.  Normal reinvestment includes normal asset replacement, rehabilitation, and expenditures on minor capital repairs grouped under “annual capital maintenance” (ACM</a:t>
            </a:r>
            <a:r>
              <a:rPr lang="en-US" dirty="0" smtClean="0"/>
              <a:t>).</a:t>
            </a:r>
          </a:p>
          <a:p>
            <a:r>
              <a:rPr lang="en-US" smtClean="0"/>
              <a:t>A </a:t>
            </a:r>
            <a:r>
              <a:rPr lang="en-US" dirty="0"/>
              <a:t>a significant proportion of the region’s reinvestment needs (the backlog in particular) are associated with the region’s older rail assets and insufficient capital reinvestment over time</a:t>
            </a:r>
          </a:p>
        </p:txBody>
      </p:sp>
      <p:sp>
        <p:nvSpPr>
          <p:cNvPr id="4" name="Slide Number Placeholder 3"/>
          <p:cNvSpPr>
            <a:spLocks noGrp="1"/>
          </p:cNvSpPr>
          <p:nvPr>
            <p:ph type="sldNum" sz="quarter" idx="10"/>
          </p:nvPr>
        </p:nvSpPr>
        <p:spPr/>
        <p:txBody>
          <a:bodyPr/>
          <a:lstStyle/>
          <a:p>
            <a:fld id="{15B5A286-593F-4222-B6F0-F3668AD5E8C0}" type="slidenum">
              <a:rPr lang="en-US" smtClean="0"/>
              <a:pPr/>
              <a:t>14</a:t>
            </a:fld>
            <a:endParaRPr lang="en-US"/>
          </a:p>
        </p:txBody>
      </p:sp>
    </p:spTree>
    <p:extLst>
      <p:ext uri="{BB962C8B-B14F-4D97-AF65-F5344CB8AC3E}">
        <p14:creationId xmlns:p14="http://schemas.microsoft.com/office/powerpoint/2010/main" val="224844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range for the region’s current combined rate of capital reinvestment is estimated between $563 million and $765 million annually. This is considerably less than $1.6 billion annual amount required to address expected normal reinvestment needs over the next ten years.  This outcome implies continued growth in the region’s deferred investment backlog, as illustrated </a:t>
            </a:r>
            <a:r>
              <a:rPr lang="en-US" dirty="0" smtClean="0"/>
              <a:t>in this figure, </a:t>
            </a:r>
            <a:r>
              <a:rPr lang="en-US" dirty="0"/>
              <a:t>and potentially increasing proportions of assets in </a:t>
            </a:r>
            <a:r>
              <a:rPr lang="en-US" dirty="0" smtClean="0"/>
              <a:t>not state of good repair.</a:t>
            </a:r>
            <a:endParaRPr lang="en-US" dirty="0"/>
          </a:p>
        </p:txBody>
      </p:sp>
      <p:sp>
        <p:nvSpPr>
          <p:cNvPr id="4" name="Slide Number Placeholder 3"/>
          <p:cNvSpPr>
            <a:spLocks noGrp="1"/>
          </p:cNvSpPr>
          <p:nvPr>
            <p:ph type="sldNum" sz="quarter" idx="10"/>
          </p:nvPr>
        </p:nvSpPr>
        <p:spPr/>
        <p:txBody>
          <a:bodyPr/>
          <a:lstStyle/>
          <a:p>
            <a:fld id="{15B5A286-593F-4222-B6F0-F3668AD5E8C0}" type="slidenum">
              <a:rPr lang="en-US" smtClean="0"/>
              <a:pPr/>
              <a:t>15</a:t>
            </a:fld>
            <a:endParaRPr lang="en-US"/>
          </a:p>
        </p:txBody>
      </p:sp>
    </p:spTree>
    <p:extLst>
      <p:ext uri="{BB962C8B-B14F-4D97-AF65-F5344CB8AC3E}">
        <p14:creationId xmlns:p14="http://schemas.microsoft.com/office/powerpoint/2010/main" val="2248442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annual RTA region capital funding is currently estimated to range from $0.56 to $0.77 billion per year.  This figure presents the level of investment required to attain specific investment targets and the gap between the required and expected funding (both low and high funding estimates are shown in the graphic with the dotted lines).  For example, an estimated $2.62 billion in annual reinvestment is required to attain SGR in twenty years (including full elimination of the backlog).  To maintain the current size of the region’s investment backlog requires an estimated $1.45 billion in annual expenditures</a:t>
            </a:r>
          </a:p>
        </p:txBody>
      </p:sp>
      <p:sp>
        <p:nvSpPr>
          <p:cNvPr id="4" name="Slide Number Placeholder 3"/>
          <p:cNvSpPr>
            <a:spLocks noGrp="1"/>
          </p:cNvSpPr>
          <p:nvPr>
            <p:ph type="sldNum" sz="quarter" idx="10"/>
          </p:nvPr>
        </p:nvSpPr>
        <p:spPr/>
        <p:txBody>
          <a:bodyPr/>
          <a:lstStyle/>
          <a:p>
            <a:fld id="{15B5A286-593F-4222-B6F0-F3668AD5E8C0}" type="slidenum">
              <a:rPr lang="en-US" smtClean="0"/>
              <a:pPr/>
              <a:t>16</a:t>
            </a:fld>
            <a:endParaRPr lang="en-US"/>
          </a:p>
        </p:txBody>
      </p:sp>
    </p:spTree>
    <p:extLst>
      <p:ext uri="{BB962C8B-B14F-4D97-AF65-F5344CB8AC3E}">
        <p14:creationId xmlns:p14="http://schemas.microsoft.com/office/powerpoint/2010/main" val="2248442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As</a:t>
            </a:r>
            <a:r>
              <a:rPr lang="en-US" baseline="0" dirty="0" smtClean="0"/>
              <a:t> mentioned previously, in order for the state to not fall below the 61% favorability on roads and 87% favorability on bridges , the federal government needs to maintain their currently level of support.  </a:t>
            </a:r>
          </a:p>
          <a:p>
            <a:pPr algn="just"/>
            <a:endParaRPr lang="en-US" dirty="0" smtClean="0"/>
          </a:p>
          <a:p>
            <a:pPr algn="just"/>
            <a:r>
              <a:rPr lang="en-US" baseline="0" dirty="0" smtClean="0"/>
              <a:t>But as many know the federal highway trust fund is broke.  </a:t>
            </a:r>
          </a:p>
          <a:p>
            <a:pPr algn="just"/>
            <a:endParaRPr lang="en-US" dirty="0" smtClean="0"/>
          </a:p>
          <a:p>
            <a:pPr algn="just"/>
            <a:r>
              <a:rPr lang="en-US" baseline="0" dirty="0" smtClean="0"/>
              <a:t>As at the state level, the revenues are declining and inflation is causing buying power to constantly decline.  </a:t>
            </a:r>
          </a:p>
          <a:p>
            <a:pPr algn="just"/>
            <a:endParaRPr lang="en-US" dirty="0" smtClean="0"/>
          </a:p>
          <a:p>
            <a:pPr algn="just"/>
            <a:r>
              <a:rPr lang="en-US" baseline="0" dirty="0" smtClean="0"/>
              <a:t>US DOT estimates a 23-46% increase is needed in order to show improvement in conditions and performance.  </a:t>
            </a:r>
          </a:p>
          <a:p>
            <a:pPr algn="just"/>
            <a:endParaRPr lang="en-US" dirty="0" smtClean="0"/>
          </a:p>
          <a:p>
            <a:pPr algn="just"/>
            <a:r>
              <a:rPr lang="en-US" baseline="0" dirty="0" smtClean="0"/>
              <a:t>So as we struggle at the state level for long term, sustainable resources – so will the federal government.</a:t>
            </a:r>
            <a:endParaRPr lang="en-US" dirty="0"/>
          </a:p>
        </p:txBody>
      </p:sp>
      <p:sp>
        <p:nvSpPr>
          <p:cNvPr id="4" name="Slide Number Placeholder 3"/>
          <p:cNvSpPr>
            <a:spLocks noGrp="1"/>
          </p:cNvSpPr>
          <p:nvPr>
            <p:ph type="sldNum" sz="quarter" idx="10"/>
          </p:nvPr>
        </p:nvSpPr>
        <p:spPr/>
        <p:txBody>
          <a:bodyPr/>
          <a:lstStyle/>
          <a:p>
            <a:fld id="{15B5A286-593F-4222-B6F0-F3668AD5E8C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3EB8222-67D7-4A4C-A3FD-6B7AEB8256F3}" type="datetimeFigureOut">
              <a:rPr lang="en-US" smtClean="0"/>
              <a:pPr/>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65E5C-401A-41E7-9D68-87A0E975765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EB8222-67D7-4A4C-A3FD-6B7AEB8256F3}" type="datetimeFigureOut">
              <a:rPr lang="en-US" smtClean="0"/>
              <a:pPr/>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65E5C-401A-41E7-9D68-87A0E97576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EB8222-67D7-4A4C-A3FD-6B7AEB8256F3}" type="datetimeFigureOut">
              <a:rPr lang="en-US" smtClean="0"/>
              <a:pPr/>
              <a:t>1/27/15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8065E5C-401A-41E7-9D68-87A0E97576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EB8222-67D7-4A4C-A3FD-6B7AEB8256F3}" type="datetimeFigureOut">
              <a:rPr lang="en-US" smtClean="0"/>
              <a:pPr/>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65E5C-401A-41E7-9D68-87A0E97576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EB8222-67D7-4A4C-A3FD-6B7AEB8256F3}" type="datetimeFigureOut">
              <a:rPr lang="en-US" smtClean="0"/>
              <a:pPr/>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65E5C-401A-41E7-9D68-87A0E975765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EB8222-67D7-4A4C-A3FD-6B7AEB8256F3}" type="datetimeFigureOut">
              <a:rPr lang="en-US" smtClean="0"/>
              <a:pPr/>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65E5C-401A-41E7-9D68-87A0E97576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EB8222-67D7-4A4C-A3FD-6B7AEB8256F3}" type="datetimeFigureOut">
              <a:rPr lang="en-US" smtClean="0"/>
              <a:pPr/>
              <a:t>1/27/15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65E5C-401A-41E7-9D68-87A0E97576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EB8222-67D7-4A4C-A3FD-6B7AEB8256F3}" type="datetimeFigureOut">
              <a:rPr lang="en-US" smtClean="0"/>
              <a:pPr/>
              <a:t>1/27/15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65E5C-401A-41E7-9D68-87A0E97576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B8222-67D7-4A4C-A3FD-6B7AEB8256F3}" type="datetimeFigureOut">
              <a:rPr lang="en-US" smtClean="0"/>
              <a:pPr/>
              <a:t>1/27/15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65E5C-401A-41E7-9D68-87A0E97576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EB8222-67D7-4A4C-A3FD-6B7AEB8256F3}" type="datetimeFigureOut">
              <a:rPr lang="en-US" smtClean="0"/>
              <a:pPr/>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65E5C-401A-41E7-9D68-87A0E975765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3EB8222-67D7-4A4C-A3FD-6B7AEB8256F3}" type="datetimeFigureOut">
              <a:rPr lang="en-US" smtClean="0"/>
              <a:pPr/>
              <a:t>1/27/15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8065E5C-401A-41E7-9D68-87A0E97576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3EB8222-67D7-4A4C-A3FD-6B7AEB8256F3}" type="datetimeFigureOut">
              <a:rPr lang="en-US" smtClean="0"/>
              <a:pPr/>
              <a:t>1/27/15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8065E5C-401A-41E7-9D68-87A0E97576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500" b="1" kern="1200">
          <a:solidFill>
            <a:schemeClr val="tx1"/>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classroomclipart.com/clipart-view/Clipart/Transportation/Truck/21-09-09_24RC_jpg.htm" TargetMode="External"/><Relationship Id="rId4" Type="http://schemas.openxmlformats.org/officeDocument/2006/relationships/image" Target="../media/image4.jpeg"/><Relationship Id="rId5" Type="http://schemas.openxmlformats.org/officeDocument/2006/relationships/hyperlink" Target="http://classroomclipart.com/clipart-view/Clipart/Transportation/Train/01-09-08_02mA_jpg.htm" TargetMode="External"/><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0"/>
            <a:ext cx="8077200" cy="1673352"/>
          </a:xfrm>
        </p:spPr>
        <p:txBody>
          <a:bodyPr/>
          <a:lstStyle/>
          <a:p>
            <a:r>
              <a:rPr lang="en-US" dirty="0" smtClean="0"/>
              <a:t>Transportation for Illinois Coalition</a:t>
            </a:r>
            <a:endParaRPr lang="en-US" dirty="0"/>
          </a:p>
        </p:txBody>
      </p:sp>
      <p:sp>
        <p:nvSpPr>
          <p:cNvPr id="3" name="Subtitle 2"/>
          <p:cNvSpPr>
            <a:spLocks noGrp="1"/>
          </p:cNvSpPr>
          <p:nvPr>
            <p:ph type="subTitle" idx="1"/>
          </p:nvPr>
        </p:nvSpPr>
        <p:spPr>
          <a:xfrm>
            <a:off x="685800" y="1447800"/>
            <a:ext cx="8077200" cy="1499616"/>
          </a:xfrm>
        </p:spPr>
        <p:txBody>
          <a:bodyPr/>
          <a:lstStyle/>
          <a:p>
            <a:r>
              <a:rPr lang="en-US" dirty="0" smtClean="0"/>
              <a:t>State of Illinois’ Transportation Infrastructure and State Funding Challenges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7315200" cy="2616101"/>
          </a:xfrm>
          <a:prstGeom prst="rect">
            <a:avLst/>
          </a:prstGeom>
          <a:noFill/>
        </p:spPr>
        <p:txBody>
          <a:bodyPr wrap="square" rtlCol="0">
            <a:spAutoFit/>
          </a:bodyPr>
          <a:lstStyle/>
          <a:p>
            <a:r>
              <a:rPr lang="en-US" sz="2000" dirty="0" smtClean="0"/>
              <a:t>Rapid decline in highway and bridge condition is caused by:</a:t>
            </a:r>
          </a:p>
          <a:p>
            <a:pPr lvl="1">
              <a:buFont typeface="Wingdings" pitchFamily="2" charset="2"/>
              <a:buChar char="Ø"/>
            </a:pPr>
            <a:r>
              <a:rPr lang="en-US" sz="2000" dirty="0" smtClean="0"/>
              <a:t>Exceeding highway design life (Interstates over 50 years old)</a:t>
            </a:r>
          </a:p>
          <a:p>
            <a:pPr lvl="1"/>
            <a:endParaRPr lang="en-US" sz="1100" dirty="0" smtClean="0"/>
          </a:p>
          <a:p>
            <a:pPr lvl="1">
              <a:buFont typeface="Wingdings" pitchFamily="2" charset="2"/>
              <a:buChar char="Ø"/>
            </a:pPr>
            <a:r>
              <a:rPr lang="en-US" sz="2000" dirty="0" smtClean="0"/>
              <a:t>Illinois Jobs Now! expiring</a:t>
            </a:r>
          </a:p>
          <a:p>
            <a:pPr lvl="1">
              <a:buFont typeface="Wingdings" pitchFamily="2" charset="2"/>
              <a:buChar char="Ø"/>
            </a:pPr>
            <a:endParaRPr lang="en-US" sz="1100" dirty="0" smtClean="0"/>
          </a:p>
          <a:p>
            <a:pPr lvl="1">
              <a:buFont typeface="Wingdings" pitchFamily="2" charset="2"/>
              <a:buChar char="Ø"/>
            </a:pPr>
            <a:r>
              <a:rPr lang="en-US" sz="2000" dirty="0" smtClean="0"/>
              <a:t>Maintenance program underfunded</a:t>
            </a:r>
          </a:p>
          <a:p>
            <a:pPr lvl="1">
              <a:buFont typeface="Wingdings" pitchFamily="2" charset="2"/>
              <a:buChar char="Ø"/>
            </a:pPr>
            <a:endParaRPr lang="en-US" sz="1100" dirty="0" smtClean="0"/>
          </a:p>
          <a:p>
            <a:pPr lvl="1">
              <a:buFont typeface="Wingdings" pitchFamily="2" charset="2"/>
              <a:buChar char="Ø"/>
            </a:pPr>
            <a:r>
              <a:rPr lang="en-US" sz="2000" dirty="0" smtClean="0"/>
              <a:t>Increased costs due to inflation</a:t>
            </a:r>
          </a:p>
          <a:p>
            <a:pPr lvl="1">
              <a:buFont typeface="Wingdings" pitchFamily="2" charset="2"/>
              <a:buChar char="Ø"/>
            </a:pPr>
            <a:endParaRPr lang="en-US" sz="1100" dirty="0" smtClean="0"/>
          </a:p>
          <a:p>
            <a:pPr lvl="1">
              <a:buFont typeface="Wingdings" pitchFamily="2" charset="2"/>
              <a:buChar char="Ø"/>
            </a:pPr>
            <a:r>
              <a:rPr lang="en-US" sz="2000" dirty="0" smtClean="0">
                <a:solidFill>
                  <a:srgbClr val="FF0000"/>
                </a:solidFill>
              </a:rPr>
              <a:t>No fuel tax increase for 24 years</a:t>
            </a:r>
            <a:endParaRPr lang="en-US" sz="2000" dirty="0">
              <a:solidFill>
                <a:srgbClr val="FF0000"/>
              </a:solidFill>
            </a:endParaRPr>
          </a:p>
        </p:txBody>
      </p:sp>
      <p:sp>
        <p:nvSpPr>
          <p:cNvPr id="3" name="TextBox 2"/>
          <p:cNvSpPr txBox="1"/>
          <p:nvPr/>
        </p:nvSpPr>
        <p:spPr>
          <a:xfrm>
            <a:off x="1219200" y="228600"/>
            <a:ext cx="7736062" cy="400110"/>
          </a:xfrm>
          <a:prstGeom prst="rect">
            <a:avLst/>
          </a:prstGeom>
          <a:noFill/>
        </p:spPr>
        <p:txBody>
          <a:bodyPr wrap="none" rtlCol="0">
            <a:spAutoFit/>
          </a:bodyPr>
          <a:lstStyle/>
          <a:p>
            <a:r>
              <a:rPr lang="en-US" sz="2000" b="1" dirty="0" smtClean="0"/>
              <a:t>We are falling behind on investment in transportation infrastructure.</a:t>
            </a:r>
            <a:endParaRPr lang="en-US" sz="2000" dirty="0"/>
          </a:p>
        </p:txBody>
      </p:sp>
      <p:cxnSp>
        <p:nvCxnSpPr>
          <p:cNvPr id="4" name="Straight Connector 3"/>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3281714089"/>
              </p:ext>
            </p:extLst>
          </p:nvPr>
        </p:nvGraphicFramePr>
        <p:xfrm>
          <a:off x="2743200" y="3581400"/>
          <a:ext cx="5918200" cy="3009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333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1066800"/>
            <a:ext cx="6324600" cy="685800"/>
          </a:xfrm>
          <a:prstGeom prst="rect">
            <a:avLst/>
          </a:prstGeom>
        </p:spPr>
        <p:txBody>
          <a:bodyPr/>
          <a:lstStyle>
            <a:lvl1pPr algn="l" rtl="0" eaLnBrk="1" latinLnBrk="0" hangingPunct="1">
              <a:spcBef>
                <a:spcPct val="0"/>
              </a:spcBef>
              <a:buNone/>
              <a:defRPr kumimoji="0" sz="4500" b="1" kern="1200">
                <a:solidFill>
                  <a:schemeClr val="tx1"/>
                </a:solidFill>
                <a:effectLst/>
                <a:latin typeface="+mj-lt"/>
                <a:ea typeface="+mj-ea"/>
                <a:cs typeface="+mj-cs"/>
              </a:defRPr>
            </a:lvl1pPr>
            <a:extLst/>
          </a:lstStyle>
          <a:p>
            <a:r>
              <a:rPr lang="en-US" sz="2800" dirty="0" smtClean="0"/>
              <a:t>MYP Annual Funding and Backlog Miles</a:t>
            </a:r>
          </a:p>
        </p:txBody>
      </p:sp>
      <p:sp>
        <p:nvSpPr>
          <p:cNvPr id="5" name="TextBox 4"/>
          <p:cNvSpPr txBox="1"/>
          <p:nvPr/>
        </p:nvSpPr>
        <p:spPr>
          <a:xfrm>
            <a:off x="1219200" y="228600"/>
            <a:ext cx="7736062" cy="400110"/>
          </a:xfrm>
          <a:prstGeom prst="rect">
            <a:avLst/>
          </a:prstGeom>
          <a:noFill/>
        </p:spPr>
        <p:txBody>
          <a:bodyPr wrap="none" rtlCol="0">
            <a:spAutoFit/>
          </a:bodyPr>
          <a:lstStyle/>
          <a:p>
            <a:r>
              <a:rPr lang="en-US" sz="2000" b="1" dirty="0" smtClean="0"/>
              <a:t>We are falling behind on investment in transportation infrastructure.</a:t>
            </a:r>
            <a:endParaRPr lang="en-US" sz="2000" dirty="0"/>
          </a:p>
        </p:txBody>
      </p:sp>
      <p:cxnSp>
        <p:nvCxnSpPr>
          <p:cNvPr id="6" name="Straight Connector 5"/>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599237603"/>
              </p:ext>
            </p:extLst>
          </p:nvPr>
        </p:nvGraphicFramePr>
        <p:xfrm>
          <a:off x="990600" y="1828800"/>
          <a:ext cx="73152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62000" y="5644971"/>
            <a:ext cx="7635424" cy="1200329"/>
          </a:xfrm>
          <a:prstGeom prst="rect">
            <a:avLst/>
          </a:prstGeom>
          <a:noFill/>
        </p:spPr>
        <p:txBody>
          <a:bodyPr wrap="none" rtlCol="0">
            <a:spAutoFit/>
          </a:bodyPr>
          <a:lstStyle/>
          <a:p>
            <a:pPr marL="285750" indent="-285750">
              <a:buFont typeface="Arial"/>
              <a:buChar char="•"/>
            </a:pPr>
            <a:r>
              <a:rPr lang="en-US" b="1" dirty="0"/>
              <a:t>MYP: 300 programmed miles annually</a:t>
            </a:r>
          </a:p>
          <a:p>
            <a:endParaRPr lang="en-US" b="1" dirty="0"/>
          </a:p>
          <a:p>
            <a:pPr marL="285750" indent="-285750">
              <a:buFont typeface="Arial"/>
              <a:buChar char="•"/>
            </a:pPr>
            <a:r>
              <a:rPr lang="en-US" b="1" dirty="0"/>
              <a:t>To prevent growth in the backlog: 800-1000 programmed miles annually.</a:t>
            </a:r>
          </a:p>
          <a:p>
            <a:endParaRPr lang="en-US" dirty="0"/>
          </a:p>
        </p:txBody>
      </p:sp>
    </p:spTree>
    <p:extLst>
      <p:ext uri="{BB962C8B-B14F-4D97-AF65-F5344CB8AC3E}">
        <p14:creationId xmlns:p14="http://schemas.microsoft.com/office/powerpoint/2010/main" val="30085913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058"/>
          <a:stretch/>
        </p:blipFill>
        <p:spPr>
          <a:xfrm>
            <a:off x="990600" y="1219200"/>
            <a:ext cx="7319527" cy="4419600"/>
          </a:xfrm>
          <a:prstGeom prst="rect">
            <a:avLst/>
          </a:prstGeom>
        </p:spPr>
      </p:pic>
      <p:sp>
        <p:nvSpPr>
          <p:cNvPr id="3" name="TextBox 2"/>
          <p:cNvSpPr txBox="1"/>
          <p:nvPr/>
        </p:nvSpPr>
        <p:spPr>
          <a:xfrm>
            <a:off x="1219200" y="228600"/>
            <a:ext cx="7736062" cy="400110"/>
          </a:xfrm>
          <a:prstGeom prst="rect">
            <a:avLst/>
          </a:prstGeom>
          <a:noFill/>
        </p:spPr>
        <p:txBody>
          <a:bodyPr wrap="none" rtlCol="0">
            <a:spAutoFit/>
          </a:bodyPr>
          <a:lstStyle/>
          <a:p>
            <a:r>
              <a:rPr lang="en-US" sz="2000" b="1" dirty="0" smtClean="0"/>
              <a:t>We are falling behind on investment in transportation infrastructure.</a:t>
            </a:r>
            <a:endParaRPr lang="en-US" sz="2000" dirty="0"/>
          </a:p>
        </p:txBody>
      </p:sp>
      <p:cxnSp>
        <p:nvCxnSpPr>
          <p:cNvPr id="4" name="Straight Connector 3"/>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51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
            <a:ext cx="7736062" cy="400110"/>
          </a:xfrm>
          <a:prstGeom prst="rect">
            <a:avLst/>
          </a:prstGeom>
          <a:noFill/>
        </p:spPr>
        <p:txBody>
          <a:bodyPr wrap="none" rtlCol="0">
            <a:spAutoFit/>
          </a:bodyPr>
          <a:lstStyle/>
          <a:p>
            <a:r>
              <a:rPr lang="en-US" sz="2000" b="1" dirty="0" smtClean="0"/>
              <a:t>We are falling behind on investment in transportation infrastructure.</a:t>
            </a:r>
            <a:endParaRPr lang="en-US" sz="2000" dirty="0"/>
          </a:p>
        </p:txBody>
      </p:sp>
      <p:cxnSp>
        <p:nvCxnSpPr>
          <p:cNvPr id="3" name="Straight Connector 2"/>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85800" y="1295400"/>
            <a:ext cx="7924800" cy="4278094"/>
          </a:xfrm>
          <a:prstGeom prst="rect">
            <a:avLst/>
          </a:prstGeom>
          <a:noFill/>
        </p:spPr>
        <p:txBody>
          <a:bodyPr wrap="square" rtlCol="0">
            <a:spAutoFit/>
          </a:bodyPr>
          <a:lstStyle/>
          <a:p>
            <a:r>
              <a:rPr lang="en-US" sz="3200" dirty="0" smtClean="0">
                <a:latin typeface="Impact"/>
                <a:cs typeface="Impact"/>
              </a:rPr>
              <a:t>Public Transit System</a:t>
            </a:r>
          </a:p>
          <a:p>
            <a:endParaRPr lang="en-US" sz="2400" dirty="0"/>
          </a:p>
          <a:p>
            <a:r>
              <a:rPr lang="en-US" sz="2400" dirty="0" smtClean="0"/>
              <a:t>The Chicago public transit systems rely on aged infrastructure.</a:t>
            </a:r>
          </a:p>
          <a:p>
            <a:pPr marL="285750" indent="-285750">
              <a:buFont typeface="Arial"/>
              <a:buChar char="•"/>
            </a:pPr>
            <a:r>
              <a:rPr lang="en-US" sz="2400" dirty="0" smtClean="0"/>
              <a:t>2</a:t>
            </a:r>
            <a:r>
              <a:rPr lang="en-US" sz="2400" baseline="30000" dirty="0" smtClean="0"/>
              <a:t>nd</a:t>
            </a:r>
            <a:r>
              <a:rPr lang="en-US" sz="2400" dirty="0" smtClean="0"/>
              <a:t> oldest public transit inventory in the country</a:t>
            </a:r>
          </a:p>
          <a:p>
            <a:pPr marL="285750" indent="-285750">
              <a:buFont typeface="Arial"/>
              <a:buChar char="•"/>
            </a:pPr>
            <a:r>
              <a:rPr lang="en-US" sz="2400" dirty="0" smtClean="0"/>
              <a:t>42% of passenger cars are beyond their useful life</a:t>
            </a:r>
          </a:p>
          <a:p>
            <a:pPr marL="285750" indent="-285750">
              <a:buFont typeface="Arial"/>
              <a:buChar char="•"/>
            </a:pPr>
            <a:r>
              <a:rPr lang="en-US" sz="2400" dirty="0" smtClean="0"/>
              <a:t>Growing demands for expansion</a:t>
            </a:r>
          </a:p>
          <a:p>
            <a:pPr marL="285750" indent="-285750">
              <a:buFont typeface="Arial"/>
              <a:buChar char="•"/>
            </a:pPr>
            <a:endParaRPr lang="en-US" sz="2400" dirty="0"/>
          </a:p>
          <a:p>
            <a:r>
              <a:rPr lang="en-US" sz="2400" dirty="0" smtClean="0"/>
              <a:t>Downstate transit systems are numerous and diverse with growing needs for expansion. No ongoing capital funding currently.</a:t>
            </a:r>
            <a:endParaRPr lang="en-US" sz="2400" dirty="0"/>
          </a:p>
        </p:txBody>
      </p:sp>
    </p:spTree>
    <p:extLst>
      <p:ext uri="{BB962C8B-B14F-4D97-AF65-F5344CB8AC3E}">
        <p14:creationId xmlns:p14="http://schemas.microsoft.com/office/powerpoint/2010/main" val="42266143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
            <a:ext cx="7736062" cy="400110"/>
          </a:xfrm>
          <a:prstGeom prst="rect">
            <a:avLst/>
          </a:prstGeom>
          <a:noFill/>
        </p:spPr>
        <p:txBody>
          <a:bodyPr wrap="none" rtlCol="0">
            <a:spAutoFit/>
          </a:bodyPr>
          <a:lstStyle/>
          <a:p>
            <a:r>
              <a:rPr lang="en-US" sz="2000" b="1" dirty="0" smtClean="0"/>
              <a:t>We are falling behind on investment in transportation infrastructure.</a:t>
            </a:r>
            <a:endParaRPr lang="en-US" sz="2000" dirty="0"/>
          </a:p>
        </p:txBody>
      </p:sp>
      <p:cxnSp>
        <p:nvCxnSpPr>
          <p:cNvPr id="3" name="Straight Connector 2"/>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85800" y="1295400"/>
            <a:ext cx="7924800" cy="3170099"/>
          </a:xfrm>
          <a:prstGeom prst="rect">
            <a:avLst/>
          </a:prstGeom>
          <a:noFill/>
        </p:spPr>
        <p:txBody>
          <a:bodyPr wrap="square" rtlCol="0">
            <a:spAutoFit/>
          </a:bodyPr>
          <a:lstStyle/>
          <a:p>
            <a:r>
              <a:rPr lang="en-US" sz="3200" dirty="0" smtClean="0">
                <a:latin typeface="Impact"/>
                <a:cs typeface="Impact"/>
              </a:rPr>
              <a:t>Public Transit System</a:t>
            </a:r>
          </a:p>
          <a:p>
            <a:endParaRPr lang="en-US" sz="2400" dirty="0"/>
          </a:p>
          <a:p>
            <a:pPr marL="342900" lvl="0" indent="-342900">
              <a:buFont typeface="Arial" panose="020B0604020202020204" pitchFamily="34" charset="0"/>
              <a:buChar char="•"/>
            </a:pPr>
            <a:r>
              <a:rPr lang="en-US" sz="2400" dirty="0"/>
              <a:t>State-of-Good-Repair (SGR) backlog for the region is $19.5 </a:t>
            </a:r>
            <a:r>
              <a:rPr lang="en-US" sz="2400" dirty="0" smtClean="0"/>
              <a:t>billion or 54% of total needs.</a:t>
            </a:r>
            <a:endParaRPr lang="en-US" sz="2400" dirty="0"/>
          </a:p>
          <a:p>
            <a:pPr marL="342900" indent="-342900">
              <a:buFont typeface="Arial" panose="020B0604020202020204" pitchFamily="34" charset="0"/>
              <a:buChar char="•"/>
            </a:pPr>
            <a:r>
              <a:rPr lang="en-US" sz="2400" dirty="0"/>
              <a:t>10-Year capital need for normal capital reinvestment is $16.6 </a:t>
            </a:r>
            <a:r>
              <a:rPr lang="en-US" sz="2400" dirty="0" smtClean="0"/>
              <a:t>billion or $1.66 billion annually</a:t>
            </a:r>
          </a:p>
          <a:p>
            <a:pPr marL="342900" indent="-342900">
              <a:buFont typeface="Arial" panose="020B0604020202020204" pitchFamily="34" charset="0"/>
              <a:buChar char="•"/>
            </a:pPr>
            <a:r>
              <a:rPr lang="en-US" sz="2400" dirty="0" smtClean="0"/>
              <a:t>Current capital reinvestment is $563-$765 million annually</a:t>
            </a:r>
          </a:p>
          <a:p>
            <a:pPr marL="342900" indent="-342900">
              <a:buFont typeface="Arial" panose="020B0604020202020204" pitchFamily="34" charset="0"/>
              <a:buChar char="•"/>
            </a:pPr>
            <a:endParaRPr lang="en-US" sz="2400" dirty="0" smtClean="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95800"/>
            <a:ext cx="5943600" cy="1179830"/>
          </a:xfrm>
          <a:prstGeom prst="rect">
            <a:avLst/>
          </a:prstGeom>
          <a:noFill/>
          <a:ln>
            <a:noFill/>
          </a:ln>
        </p:spPr>
      </p:pic>
    </p:spTree>
    <p:extLst>
      <p:ext uri="{BB962C8B-B14F-4D97-AF65-F5344CB8AC3E}">
        <p14:creationId xmlns:p14="http://schemas.microsoft.com/office/powerpoint/2010/main" val="335745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
            <a:ext cx="7736062" cy="400110"/>
          </a:xfrm>
          <a:prstGeom prst="rect">
            <a:avLst/>
          </a:prstGeom>
          <a:noFill/>
        </p:spPr>
        <p:txBody>
          <a:bodyPr wrap="none" rtlCol="0">
            <a:spAutoFit/>
          </a:bodyPr>
          <a:lstStyle/>
          <a:p>
            <a:r>
              <a:rPr lang="en-US" sz="2000" b="1" dirty="0" smtClean="0"/>
              <a:t>We are falling behind on investment in transportation infrastructure.</a:t>
            </a:r>
            <a:endParaRPr lang="en-US" sz="2000" dirty="0"/>
          </a:p>
        </p:txBody>
      </p:sp>
      <p:cxnSp>
        <p:nvCxnSpPr>
          <p:cNvPr id="3" name="Straight Connector 2"/>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85800" y="1295400"/>
            <a:ext cx="7924800" cy="954107"/>
          </a:xfrm>
          <a:prstGeom prst="rect">
            <a:avLst/>
          </a:prstGeom>
          <a:noFill/>
        </p:spPr>
        <p:txBody>
          <a:bodyPr wrap="square" rtlCol="0">
            <a:spAutoFit/>
          </a:bodyPr>
          <a:lstStyle/>
          <a:p>
            <a:r>
              <a:rPr lang="en-US" sz="3200" dirty="0" smtClean="0">
                <a:latin typeface="Impact"/>
                <a:cs typeface="Impact"/>
              </a:rPr>
              <a:t>Public Transit System</a:t>
            </a:r>
          </a:p>
          <a:p>
            <a:endParaRPr lang="en-US" sz="2400"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7360" y="1950084"/>
            <a:ext cx="5669280" cy="3383915"/>
          </a:xfrm>
          <a:prstGeom prst="rect">
            <a:avLst/>
          </a:prstGeom>
          <a:noFill/>
          <a:ln>
            <a:noFill/>
          </a:ln>
        </p:spPr>
      </p:pic>
    </p:spTree>
    <p:extLst>
      <p:ext uri="{BB962C8B-B14F-4D97-AF65-F5344CB8AC3E}">
        <p14:creationId xmlns:p14="http://schemas.microsoft.com/office/powerpoint/2010/main" val="10856068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
            <a:ext cx="7736062" cy="400110"/>
          </a:xfrm>
          <a:prstGeom prst="rect">
            <a:avLst/>
          </a:prstGeom>
          <a:noFill/>
        </p:spPr>
        <p:txBody>
          <a:bodyPr wrap="none" rtlCol="0">
            <a:spAutoFit/>
          </a:bodyPr>
          <a:lstStyle/>
          <a:p>
            <a:r>
              <a:rPr lang="en-US" sz="2000" b="1" dirty="0" smtClean="0"/>
              <a:t>We are falling behind on investment in transportation infrastructure.</a:t>
            </a:r>
            <a:endParaRPr lang="en-US" sz="2000" dirty="0"/>
          </a:p>
        </p:txBody>
      </p:sp>
      <p:cxnSp>
        <p:nvCxnSpPr>
          <p:cNvPr id="3" name="Straight Connector 2"/>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85800" y="1295400"/>
            <a:ext cx="7924800" cy="954107"/>
          </a:xfrm>
          <a:prstGeom prst="rect">
            <a:avLst/>
          </a:prstGeom>
          <a:noFill/>
        </p:spPr>
        <p:txBody>
          <a:bodyPr wrap="square" rtlCol="0">
            <a:spAutoFit/>
          </a:bodyPr>
          <a:lstStyle/>
          <a:p>
            <a:r>
              <a:rPr lang="en-US" sz="3200" dirty="0" smtClean="0">
                <a:latin typeface="Impact"/>
                <a:cs typeface="Impact"/>
              </a:rPr>
              <a:t>Public Transit System</a:t>
            </a:r>
          </a:p>
          <a:p>
            <a:endParaRPr lang="en-US" sz="2400"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031364"/>
            <a:ext cx="5943600" cy="3302635"/>
          </a:xfrm>
          <a:prstGeom prst="rect">
            <a:avLst/>
          </a:prstGeom>
          <a:noFill/>
          <a:ln>
            <a:noFill/>
          </a:ln>
        </p:spPr>
      </p:pic>
    </p:spTree>
    <p:extLst>
      <p:ext uri="{BB962C8B-B14F-4D97-AF65-F5344CB8AC3E}">
        <p14:creationId xmlns:p14="http://schemas.microsoft.com/office/powerpoint/2010/main" val="8439452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914400"/>
            <a:ext cx="7620000" cy="4893648"/>
          </a:xfrm>
          <a:prstGeom prst="rect">
            <a:avLst/>
          </a:prstGeom>
          <a:noFill/>
        </p:spPr>
        <p:txBody>
          <a:bodyPr wrap="square" rtlCol="0">
            <a:spAutoFit/>
          </a:bodyPr>
          <a:lstStyle/>
          <a:p>
            <a:r>
              <a:rPr lang="en-US" sz="2400" b="1" u="sng" dirty="0" smtClean="0"/>
              <a:t>Status of Federal Funding</a:t>
            </a:r>
          </a:p>
          <a:p>
            <a:endParaRPr lang="en-US" b="1" dirty="0" smtClean="0"/>
          </a:p>
          <a:p>
            <a:pPr lvl="1">
              <a:buFont typeface="Wingdings" pitchFamily="2" charset="2"/>
              <a:buChar char="Ø"/>
            </a:pPr>
            <a:r>
              <a:rPr lang="en-US" sz="2000" b="1" dirty="0" smtClean="0"/>
              <a:t>Federal Highway Trust Fund monies not keeping up with inflation (they represent about 75% of Illinois’ road funding)</a:t>
            </a:r>
          </a:p>
          <a:p>
            <a:pPr lvl="1">
              <a:buFont typeface="Wingdings" pitchFamily="2" charset="2"/>
              <a:buChar char="Ø"/>
            </a:pPr>
            <a:endParaRPr lang="en-US" b="1" dirty="0" smtClean="0"/>
          </a:p>
          <a:p>
            <a:pPr lvl="1">
              <a:buFont typeface="Wingdings" pitchFamily="2" charset="2"/>
              <a:buChar char="Ø"/>
            </a:pPr>
            <a:r>
              <a:rPr lang="en-US" sz="2000" b="1" dirty="0" smtClean="0"/>
              <a:t>A 23-46% increase needed to improve conditions and performance (USDOT)</a:t>
            </a:r>
          </a:p>
          <a:p>
            <a:pPr lvl="1">
              <a:buFont typeface="Wingdings" pitchFamily="2" charset="2"/>
              <a:buChar char="Ø"/>
            </a:pPr>
            <a:endParaRPr lang="en-US" b="1" dirty="0"/>
          </a:p>
          <a:p>
            <a:pPr lvl="1">
              <a:buFont typeface="Wingdings" pitchFamily="2" charset="2"/>
              <a:buChar char="Ø"/>
            </a:pPr>
            <a:r>
              <a:rPr lang="en-US" sz="2000" b="1" dirty="0" smtClean="0"/>
              <a:t>As a result of MAP-21’s shorter time frame, state DOTs, businesses, and labor unions have been unable to plan projects, purchases, and training programs.</a:t>
            </a:r>
          </a:p>
          <a:p>
            <a:pPr lvl="1">
              <a:buFont typeface="Wingdings" pitchFamily="2" charset="2"/>
              <a:buChar char="Ø"/>
            </a:pPr>
            <a:endParaRPr lang="en-US" b="1" dirty="0" smtClean="0"/>
          </a:p>
          <a:p>
            <a:pPr lvl="1">
              <a:buFont typeface="Wingdings" pitchFamily="2" charset="2"/>
              <a:buChar char="Ø"/>
            </a:pPr>
            <a:r>
              <a:rPr lang="en-US" sz="2000" b="1" dirty="0" smtClean="0"/>
              <a:t>Need immediate increase in revenues – probably gas tax – and a long-term sustainable funding solution</a:t>
            </a:r>
          </a:p>
          <a:p>
            <a:pPr lvl="1"/>
            <a:endParaRPr lang="en-US" b="1" dirty="0" smtClean="0"/>
          </a:p>
          <a:p>
            <a:pPr lvl="1">
              <a:buFont typeface="Wingdings" pitchFamily="2" charset="2"/>
              <a:buChar char="Ø"/>
            </a:pPr>
            <a:endParaRPr lang="en-US" b="1" dirty="0"/>
          </a:p>
        </p:txBody>
      </p:sp>
      <p:sp>
        <p:nvSpPr>
          <p:cNvPr id="5" name="TextBox 4"/>
          <p:cNvSpPr txBox="1"/>
          <p:nvPr/>
        </p:nvSpPr>
        <p:spPr>
          <a:xfrm>
            <a:off x="1219200" y="228600"/>
            <a:ext cx="7736062" cy="400110"/>
          </a:xfrm>
          <a:prstGeom prst="rect">
            <a:avLst/>
          </a:prstGeom>
          <a:noFill/>
        </p:spPr>
        <p:txBody>
          <a:bodyPr wrap="none" rtlCol="0">
            <a:spAutoFit/>
          </a:bodyPr>
          <a:lstStyle/>
          <a:p>
            <a:r>
              <a:rPr lang="en-US" sz="2000" b="1" dirty="0" smtClean="0"/>
              <a:t>We are falling behind on investment in transportation infrastructure.</a:t>
            </a:r>
            <a:endParaRPr lang="en-US" sz="2000" dirty="0"/>
          </a:p>
        </p:txBody>
      </p:sp>
      <p:cxnSp>
        <p:nvCxnSpPr>
          <p:cNvPr id="6" name="Straight Connector 5"/>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14400" y="5562600"/>
            <a:ext cx="7543799" cy="923330"/>
          </a:xfrm>
          <a:prstGeom prst="rect">
            <a:avLst/>
          </a:prstGeom>
          <a:noFill/>
        </p:spPr>
        <p:txBody>
          <a:bodyPr wrap="square" rtlCol="0">
            <a:spAutoFit/>
          </a:bodyPr>
          <a:lstStyle/>
          <a:p>
            <a:r>
              <a:rPr lang="en-US" i="1" dirty="0"/>
              <a:t>“I think we ought to be rewarding states that are </a:t>
            </a:r>
            <a:r>
              <a:rPr lang="en-US" i="1" dirty="0" smtClean="0"/>
              <a:t>doing that </a:t>
            </a:r>
            <a:r>
              <a:rPr lang="en-US" i="1" dirty="0"/>
              <a:t>and get those projects moving quicker.” </a:t>
            </a:r>
            <a:r>
              <a:rPr lang="en-US" i="1" dirty="0" smtClean="0"/>
              <a:t>– Congressman Shuster on Arkansas Increasing the State Funding Portion of Projects</a:t>
            </a:r>
            <a:endParaRPr lang="en-US" i="1" dirty="0"/>
          </a:p>
        </p:txBody>
      </p:sp>
    </p:spTree>
    <p:extLst>
      <p:ext uri="{BB962C8B-B14F-4D97-AF65-F5344CB8AC3E}">
        <p14:creationId xmlns:p14="http://schemas.microsoft.com/office/powerpoint/2010/main" val="10690141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848600"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Advantages of Taking Action at the State Level to Fund Transportation</a:t>
            </a:r>
            <a:endParaRPr lang="en-US" sz="2000" b="1" dirty="0"/>
          </a:p>
        </p:txBody>
      </p:sp>
      <p:sp>
        <p:nvSpPr>
          <p:cNvPr id="3" name="TextBox 2"/>
          <p:cNvSpPr txBox="1"/>
          <p:nvPr/>
        </p:nvSpPr>
        <p:spPr>
          <a:xfrm>
            <a:off x="762000" y="1143000"/>
            <a:ext cx="7772400" cy="4154983"/>
          </a:xfrm>
          <a:prstGeom prst="rect">
            <a:avLst/>
          </a:prstGeom>
          <a:noFill/>
        </p:spPr>
        <p:txBody>
          <a:bodyPr wrap="square" rtlCol="0">
            <a:spAutoFit/>
          </a:bodyPr>
          <a:lstStyle/>
          <a:p>
            <a:pPr marL="285750" indent="-285750">
              <a:buFont typeface="Arial"/>
              <a:buChar char="•"/>
            </a:pPr>
            <a:r>
              <a:rPr lang="en-US" sz="2400" dirty="0" smtClean="0"/>
              <a:t>Continue to match federal funds.</a:t>
            </a:r>
          </a:p>
          <a:p>
            <a:endParaRPr lang="en-US" sz="1200" dirty="0" smtClean="0"/>
          </a:p>
          <a:p>
            <a:pPr marL="285750" indent="-285750">
              <a:buFont typeface="Arial"/>
              <a:buChar char="•"/>
            </a:pPr>
            <a:r>
              <a:rPr lang="en-US" sz="2400" dirty="0"/>
              <a:t>Ensure local roads get </a:t>
            </a:r>
            <a:r>
              <a:rPr lang="en-US" sz="2400" dirty="0" smtClean="0"/>
              <a:t>needed funds</a:t>
            </a:r>
          </a:p>
          <a:p>
            <a:endParaRPr lang="en-US" sz="1200" dirty="0"/>
          </a:p>
          <a:p>
            <a:pPr marL="285750" indent="-285750">
              <a:buFont typeface="Arial"/>
              <a:buChar char="•"/>
            </a:pPr>
            <a:r>
              <a:rPr lang="en-US" sz="2400" dirty="0" smtClean="0"/>
              <a:t>Better control of our destiny as a state</a:t>
            </a:r>
          </a:p>
          <a:p>
            <a:endParaRPr lang="en-US" sz="1200" dirty="0" smtClean="0"/>
          </a:p>
          <a:p>
            <a:pPr marL="285750" indent="-285750">
              <a:buFont typeface="Arial"/>
              <a:buChar char="•"/>
            </a:pPr>
            <a:r>
              <a:rPr lang="en-US" sz="2400" dirty="0" smtClean="0"/>
              <a:t>Have measurable results</a:t>
            </a:r>
          </a:p>
          <a:p>
            <a:pPr marL="742950" lvl="1" indent="-285750">
              <a:buFont typeface="Arial"/>
              <a:buChar char="•"/>
            </a:pPr>
            <a:r>
              <a:rPr lang="en-US" sz="2400" dirty="0" smtClean="0"/>
              <a:t>Condition rating system, bridge survey</a:t>
            </a:r>
          </a:p>
          <a:p>
            <a:pPr marL="742950" lvl="1" indent="-285750">
              <a:buFont typeface="Arial"/>
              <a:buChar char="•"/>
            </a:pPr>
            <a:r>
              <a:rPr lang="en-US" sz="2400" dirty="0" smtClean="0"/>
              <a:t>90/93% acceptable</a:t>
            </a:r>
          </a:p>
          <a:p>
            <a:pPr marL="742950" lvl="1" indent="-285750">
              <a:buFont typeface="Arial"/>
              <a:buChar char="•"/>
            </a:pPr>
            <a:r>
              <a:rPr lang="en-US" sz="2400" dirty="0" smtClean="0"/>
              <a:t>Auditor General oversight</a:t>
            </a:r>
          </a:p>
          <a:p>
            <a:pPr lvl="1"/>
            <a:endParaRPr lang="en-US" sz="1200" dirty="0" smtClean="0"/>
          </a:p>
          <a:p>
            <a:pPr marL="285750" indent="-285750">
              <a:buFont typeface="Arial"/>
              <a:buChar char="•"/>
            </a:pPr>
            <a:r>
              <a:rPr lang="en-US" sz="2400" dirty="0" smtClean="0"/>
              <a:t>Pay slightly more in taxes and fees to prevent bigger losses in car repairs, lost time, cost of goods, etc.</a:t>
            </a:r>
          </a:p>
        </p:txBody>
      </p:sp>
      <p:cxnSp>
        <p:nvCxnSpPr>
          <p:cNvPr id="4" name="Straight Connector 3"/>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96427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848600"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Advantages of Taking Action at the State Level to Fund Transportation</a:t>
            </a:r>
            <a:endParaRPr lang="en-US" sz="2000" b="1" dirty="0"/>
          </a:p>
        </p:txBody>
      </p:sp>
      <p:cxnSp>
        <p:nvCxnSpPr>
          <p:cNvPr id="3" name="Straight Connector 2"/>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62000" y="762000"/>
            <a:ext cx="7924800" cy="1477328"/>
          </a:xfrm>
          <a:prstGeom prst="rect">
            <a:avLst/>
          </a:prstGeom>
          <a:noFill/>
        </p:spPr>
        <p:txBody>
          <a:bodyPr wrap="square" rtlCol="0">
            <a:spAutoFit/>
          </a:bodyPr>
          <a:lstStyle/>
          <a:p>
            <a:r>
              <a:rPr lang="en-US" b="1" dirty="0" smtClean="0"/>
              <a:t>Improve Local Roads</a:t>
            </a:r>
          </a:p>
          <a:p>
            <a:pPr marL="285750" indent="-285750">
              <a:buFont typeface="Arial"/>
              <a:buChar char="•"/>
            </a:pPr>
            <a:r>
              <a:rPr lang="en-US" dirty="0" smtClean="0"/>
              <a:t>Illinois is the second largest producer of corn and the third largest producer of soybeans. Getting these products to market depends on the local road system.</a:t>
            </a:r>
          </a:p>
          <a:p>
            <a:pPr marL="285750" indent="-285750">
              <a:buFont typeface="Arial"/>
              <a:buChar char="•"/>
            </a:pPr>
            <a:r>
              <a:rPr lang="en-US" dirty="0" smtClean="0"/>
              <a:t>We all drive on local roads every day</a:t>
            </a:r>
          </a:p>
          <a:p>
            <a:pPr marL="285750" indent="-285750">
              <a:buFont typeface="Arial"/>
              <a:buChar char="•"/>
            </a:pPr>
            <a:r>
              <a:rPr lang="en-US" dirty="0" smtClean="0"/>
              <a:t>Yet, local roads are operating on smaller budget with rising costs.</a:t>
            </a:r>
          </a:p>
        </p:txBody>
      </p:sp>
      <p:graphicFrame>
        <p:nvGraphicFramePr>
          <p:cNvPr id="6" name="Chart 5"/>
          <p:cNvGraphicFramePr>
            <a:graphicFrameLocks/>
          </p:cNvGraphicFramePr>
          <p:nvPr>
            <p:extLst>
              <p:ext uri="{D42A27DB-BD31-4B8C-83A1-F6EECF244321}">
                <p14:modId xmlns:p14="http://schemas.microsoft.com/office/powerpoint/2010/main" val="2359528500"/>
              </p:ext>
            </p:extLst>
          </p:nvPr>
        </p:nvGraphicFramePr>
        <p:xfrm>
          <a:off x="838200" y="2819400"/>
          <a:ext cx="75438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2"/>
          <p:cNvSpPr txBox="1">
            <a:spLocks noChangeArrowheads="1"/>
          </p:cNvSpPr>
          <p:nvPr/>
        </p:nvSpPr>
        <p:spPr>
          <a:xfrm>
            <a:off x="1524000" y="2286000"/>
            <a:ext cx="8229600" cy="1143000"/>
          </a:xfrm>
          <a:prstGeom prst="rect">
            <a:avLst/>
          </a:prstGeom>
        </p:spPr>
        <p:txBody>
          <a:bodyPr/>
          <a:lstStyle>
            <a:lvl1pPr algn="l" rtl="0" eaLnBrk="1" latinLnBrk="0" hangingPunct="1">
              <a:spcBef>
                <a:spcPct val="0"/>
              </a:spcBef>
              <a:buNone/>
              <a:defRPr kumimoji="0" sz="4500" b="1" kern="1200">
                <a:solidFill>
                  <a:schemeClr val="tx1"/>
                </a:solidFill>
                <a:effectLst/>
                <a:latin typeface="+mj-lt"/>
                <a:ea typeface="+mj-ea"/>
                <a:cs typeface="+mj-cs"/>
              </a:defRPr>
            </a:lvl1pPr>
            <a:extLst/>
          </a:lstStyle>
          <a:p>
            <a:pP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400" dirty="0" smtClean="0">
                <a:latin typeface="Calibri"/>
                <a:cs typeface="Calibri"/>
              </a:rPr>
              <a:t>State of Illinois – MFT Revenue/Costs vs. Purchase Power</a:t>
            </a:r>
            <a:br>
              <a:rPr lang="en-US" sz="1400" dirty="0" smtClean="0">
                <a:latin typeface="Calibri"/>
                <a:cs typeface="Calibri"/>
              </a:rPr>
            </a:br>
            <a:r>
              <a:rPr lang="en-US" sz="1400" dirty="0" smtClean="0">
                <a:latin typeface="Calibri"/>
                <a:cs typeface="Calibri"/>
              </a:rPr>
              <a:t>Counties [% Increase over State FY 2000]</a:t>
            </a:r>
          </a:p>
        </p:txBody>
      </p:sp>
    </p:spTree>
    <p:extLst>
      <p:ext uri="{BB962C8B-B14F-4D97-AF65-F5344CB8AC3E}">
        <p14:creationId xmlns:p14="http://schemas.microsoft.com/office/powerpoint/2010/main" val="304001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14400"/>
            <a:ext cx="7924800" cy="3785652"/>
          </a:xfrm>
          <a:prstGeom prst="rect">
            <a:avLst/>
          </a:prstGeom>
          <a:noFill/>
        </p:spPr>
        <p:txBody>
          <a:bodyPr wrap="square" rtlCol="0">
            <a:spAutoFit/>
          </a:bodyPr>
          <a:lstStyle/>
          <a:p>
            <a:r>
              <a:rPr lang="en-US" sz="2000" dirty="0" smtClean="0"/>
              <a:t>We are going to show you how Illinois can </a:t>
            </a:r>
          </a:p>
          <a:p>
            <a:pPr marL="285750" indent="-285750">
              <a:buFont typeface="Arial"/>
              <a:buChar char="•"/>
            </a:pPr>
            <a:r>
              <a:rPr lang="en-US" sz="2000" dirty="0" smtClean="0"/>
              <a:t>Improve roads, bridges, transit, rail, air, and possibly waterways</a:t>
            </a:r>
          </a:p>
          <a:p>
            <a:pPr marL="285750" indent="-285750">
              <a:buFont typeface="Arial"/>
              <a:buChar char="•"/>
            </a:pPr>
            <a:r>
              <a:rPr lang="en-US" sz="2000" b="1" dirty="0" smtClean="0"/>
              <a:t>Prevent 4 in 10 miles from becoming unacceptable </a:t>
            </a:r>
            <a:r>
              <a:rPr lang="en-US" sz="2000" dirty="0" smtClean="0"/>
              <a:t>and </a:t>
            </a:r>
            <a:r>
              <a:rPr lang="en-US" sz="2000" b="1" dirty="0" smtClean="0"/>
              <a:t>improve existing conditions </a:t>
            </a:r>
            <a:r>
              <a:rPr lang="en-US" sz="2000" dirty="0" smtClean="0"/>
              <a:t>so that </a:t>
            </a:r>
            <a:r>
              <a:rPr lang="en-US" sz="2000" b="1" dirty="0" smtClean="0"/>
              <a:t>9 in 10 miles are acceptable.</a:t>
            </a:r>
          </a:p>
          <a:p>
            <a:pPr marL="285750" indent="-285750">
              <a:buFont typeface="Arial"/>
              <a:buChar char="•"/>
            </a:pPr>
            <a:r>
              <a:rPr lang="en-US" sz="2000" dirty="0" smtClean="0"/>
              <a:t>Allow </a:t>
            </a:r>
            <a:r>
              <a:rPr lang="en-US" sz="2000" b="1" dirty="0" smtClean="0"/>
              <a:t>transit systems </a:t>
            </a:r>
            <a:r>
              <a:rPr lang="en-US" sz="2000" dirty="0" smtClean="0"/>
              <a:t>to buy new buses, trains, and other </a:t>
            </a:r>
            <a:r>
              <a:rPr lang="en-US" sz="2000" b="1" dirty="0" smtClean="0"/>
              <a:t>capital improvements</a:t>
            </a:r>
          </a:p>
          <a:p>
            <a:pPr marL="285750" indent="-285750">
              <a:buFont typeface="Arial"/>
              <a:buChar char="•"/>
            </a:pPr>
            <a:r>
              <a:rPr lang="en-US" sz="2000" dirty="0" smtClean="0"/>
              <a:t>Ensure Illinois </a:t>
            </a:r>
            <a:r>
              <a:rPr lang="en-US" sz="2000" b="1" dirty="0" smtClean="0"/>
              <a:t>goods get to market </a:t>
            </a:r>
            <a:r>
              <a:rPr lang="en-US" sz="2000" dirty="0" smtClean="0"/>
              <a:t>and continue to be </a:t>
            </a:r>
            <a:r>
              <a:rPr lang="en-US" sz="2000" b="1" dirty="0" smtClean="0"/>
              <a:t>cost competitive </a:t>
            </a:r>
            <a:r>
              <a:rPr lang="en-US" sz="2000" dirty="0" smtClean="0"/>
              <a:t>through local roads investment and funding for possible improvements to rail, air, and waterways</a:t>
            </a:r>
          </a:p>
          <a:p>
            <a:pPr marL="285750" indent="-285750">
              <a:buFont typeface="Arial"/>
              <a:buChar char="•"/>
            </a:pPr>
            <a:r>
              <a:rPr lang="en-US" sz="2000" b="1" dirty="0" smtClean="0"/>
              <a:t>Restore the public trust </a:t>
            </a:r>
            <a:r>
              <a:rPr lang="en-US" sz="2000" dirty="0" smtClean="0"/>
              <a:t>in transportation spending</a:t>
            </a:r>
          </a:p>
          <a:p>
            <a:pPr marL="285750" indent="-285750">
              <a:buFont typeface="Arial"/>
              <a:buChar char="•"/>
            </a:pPr>
            <a:endParaRPr lang="en-US" sz="2000" dirty="0"/>
          </a:p>
          <a:p>
            <a:pPr algn="r"/>
            <a:r>
              <a:rPr lang="en-US" sz="2000" b="1" dirty="0" smtClean="0"/>
              <a:t>All for less than $11 a month</a:t>
            </a:r>
            <a:endParaRPr lang="en-US" sz="2000" b="1" dirty="0"/>
          </a:p>
        </p:txBody>
      </p:sp>
    </p:spTree>
    <p:extLst>
      <p:ext uri="{BB962C8B-B14F-4D97-AF65-F5344CB8AC3E}">
        <p14:creationId xmlns:p14="http://schemas.microsoft.com/office/powerpoint/2010/main" val="376842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848600"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Advantages of Taking Action at the State Level to Fund Transportation</a:t>
            </a:r>
            <a:endParaRPr lang="en-US" sz="2000" b="1" dirty="0"/>
          </a:p>
        </p:txBody>
      </p:sp>
      <p:cxnSp>
        <p:nvCxnSpPr>
          <p:cNvPr id="3" name="Straight Connector 2"/>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09601" y="1524000"/>
            <a:ext cx="8153400" cy="2246769"/>
          </a:xfrm>
          <a:prstGeom prst="rect">
            <a:avLst/>
          </a:prstGeom>
          <a:noFill/>
        </p:spPr>
        <p:txBody>
          <a:bodyPr wrap="square" rtlCol="0">
            <a:spAutoFit/>
          </a:bodyPr>
          <a:lstStyle/>
          <a:p>
            <a:r>
              <a:rPr lang="en-US" sz="2800" b="1" dirty="0" smtClean="0"/>
              <a:t>Measurable Results</a:t>
            </a:r>
          </a:p>
          <a:p>
            <a:pPr marL="285750" indent="-285750">
              <a:buFont typeface="Arial"/>
              <a:buChar char="•"/>
            </a:pPr>
            <a:r>
              <a:rPr lang="en-US" sz="2800" dirty="0" smtClean="0"/>
              <a:t>Restore public trust</a:t>
            </a:r>
          </a:p>
          <a:p>
            <a:pPr marL="285750" indent="-285750">
              <a:buFont typeface="Arial"/>
              <a:buChar char="•"/>
            </a:pPr>
            <a:r>
              <a:rPr lang="en-US" sz="2800" dirty="0" smtClean="0"/>
              <a:t>Make necessary improvements to avoid collapse of transportation system and lay foundation for a transportation network of the future</a:t>
            </a:r>
            <a:endParaRPr lang="en-US" sz="2800" dirty="0"/>
          </a:p>
        </p:txBody>
      </p:sp>
    </p:spTree>
    <p:extLst>
      <p:ext uri="{BB962C8B-B14F-4D97-AF65-F5344CB8AC3E}">
        <p14:creationId xmlns:p14="http://schemas.microsoft.com/office/powerpoint/2010/main" val="1116591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85800" y="1143000"/>
            <a:ext cx="7696200" cy="3970318"/>
          </a:xfrm>
          <a:prstGeom prst="rect">
            <a:avLst/>
          </a:prstGeom>
          <a:noFill/>
        </p:spPr>
        <p:txBody>
          <a:bodyPr wrap="square" rtlCol="0">
            <a:spAutoFit/>
          </a:bodyPr>
          <a:lstStyle/>
          <a:p>
            <a:r>
              <a:rPr lang="en-US" b="1" dirty="0" smtClean="0"/>
              <a:t>Why We Should Invest a Little More Now</a:t>
            </a:r>
          </a:p>
          <a:p>
            <a:endParaRPr lang="en-US" dirty="0"/>
          </a:p>
          <a:p>
            <a:r>
              <a:rPr lang="en-US" dirty="0" smtClean="0"/>
              <a:t>Understandably, we are all concerned about paying more to support roads and bridges. However, the result of failing to pay more will cost us more.</a:t>
            </a:r>
          </a:p>
          <a:p>
            <a:pPr marL="285750" indent="-285750">
              <a:buFont typeface="Arial"/>
              <a:buChar char="•"/>
            </a:pPr>
            <a:r>
              <a:rPr lang="en-US" dirty="0" smtClean="0"/>
              <a:t>California had a Pavement Condition Index (PCI) rating of </a:t>
            </a:r>
            <a:r>
              <a:rPr lang="en-US" b="1" dirty="0" smtClean="0">
                <a:solidFill>
                  <a:srgbClr val="FF0000"/>
                </a:solidFill>
              </a:rPr>
              <a:t>66</a:t>
            </a:r>
            <a:r>
              <a:rPr lang="en-US" dirty="0" smtClean="0"/>
              <a:t> in 2011</a:t>
            </a:r>
          </a:p>
          <a:p>
            <a:pPr marL="285750" indent="-285750">
              <a:buFont typeface="Arial"/>
              <a:buChar char="•"/>
            </a:pPr>
            <a:r>
              <a:rPr lang="en-US" dirty="0" smtClean="0"/>
              <a:t>The poor condition of California’s infrastructure </a:t>
            </a:r>
            <a:r>
              <a:rPr lang="en-US" b="1" dirty="0" smtClean="0">
                <a:solidFill>
                  <a:srgbClr val="FF0000"/>
                </a:solidFill>
              </a:rPr>
              <a:t>costs California drivers an average of $703 annually (TRIP). </a:t>
            </a:r>
            <a:r>
              <a:rPr lang="en-US" dirty="0" smtClean="0"/>
              <a:t>The cost in many areas is much higher.</a:t>
            </a:r>
          </a:p>
          <a:p>
            <a:pPr marL="285750" indent="-285750">
              <a:buFont typeface="Arial"/>
              <a:buChar char="•"/>
            </a:pPr>
            <a:endParaRPr lang="en-US" dirty="0"/>
          </a:p>
          <a:p>
            <a:r>
              <a:rPr lang="en-US" dirty="0" smtClean="0"/>
              <a:t>Illinois is projected to deteriorate to </a:t>
            </a:r>
            <a:r>
              <a:rPr lang="en-US" b="1" dirty="0" smtClean="0">
                <a:solidFill>
                  <a:srgbClr val="FF0000"/>
                </a:solidFill>
              </a:rPr>
              <a:t>61%</a:t>
            </a:r>
            <a:r>
              <a:rPr lang="en-US" dirty="0" smtClean="0"/>
              <a:t> acceptable under a similar rating system.</a:t>
            </a:r>
          </a:p>
          <a:p>
            <a:pPr marL="285750" indent="-285750">
              <a:buFont typeface="Arial"/>
              <a:buChar char="•"/>
            </a:pPr>
            <a:r>
              <a:rPr lang="en-US" dirty="0" smtClean="0"/>
              <a:t>That would be about a </a:t>
            </a:r>
            <a:r>
              <a:rPr lang="en-US" b="1" dirty="0" smtClean="0">
                <a:solidFill>
                  <a:srgbClr val="FF0000"/>
                </a:solidFill>
              </a:rPr>
              <a:t>50% increase </a:t>
            </a:r>
          </a:p>
          <a:p>
            <a:r>
              <a:rPr lang="en-US" b="1" dirty="0">
                <a:solidFill>
                  <a:srgbClr val="FF0000"/>
                </a:solidFill>
              </a:rPr>
              <a:t> </a:t>
            </a:r>
            <a:r>
              <a:rPr lang="en-US" b="1" dirty="0" smtClean="0">
                <a:solidFill>
                  <a:srgbClr val="FF0000"/>
                </a:solidFill>
              </a:rPr>
              <a:t>      in costs </a:t>
            </a:r>
            <a:r>
              <a:rPr lang="en-US" dirty="0" smtClean="0"/>
              <a:t>to Illinois drivers. </a:t>
            </a:r>
          </a:p>
          <a:p>
            <a:r>
              <a:rPr lang="en-US" dirty="0"/>
              <a:t> </a:t>
            </a:r>
            <a:r>
              <a:rPr lang="en-US" dirty="0" smtClean="0"/>
              <a:t>      (About $250 a year)</a:t>
            </a:r>
          </a:p>
          <a:p>
            <a:pPr marL="285750" indent="-285750">
              <a:buFont typeface="Arial"/>
              <a:buChar char="•"/>
            </a:pPr>
            <a:endParaRPr lang="en-US" dirty="0"/>
          </a:p>
        </p:txBody>
      </p:sp>
      <p:pic>
        <p:nvPicPr>
          <p:cNvPr id="5" name="Picture 4"/>
          <p:cNvPicPr>
            <a:picLocks noChangeAspect="1"/>
          </p:cNvPicPr>
          <p:nvPr/>
        </p:nvPicPr>
        <p:blipFill rotWithShape="1">
          <a:blip r:embed="rId2"/>
          <a:srcRect t="38747" r="32966"/>
          <a:stretch/>
        </p:blipFill>
        <p:spPr>
          <a:xfrm>
            <a:off x="4724400" y="3962400"/>
            <a:ext cx="3615705" cy="2197099"/>
          </a:xfrm>
          <a:prstGeom prst="rect">
            <a:avLst/>
          </a:prstGeom>
        </p:spPr>
      </p:pic>
      <p:sp>
        <p:nvSpPr>
          <p:cNvPr id="6" name="TextBox 5"/>
          <p:cNvSpPr txBox="1"/>
          <p:nvPr/>
        </p:nvSpPr>
        <p:spPr>
          <a:xfrm>
            <a:off x="4572000" y="6172200"/>
            <a:ext cx="3983820" cy="369332"/>
          </a:xfrm>
          <a:prstGeom prst="rect">
            <a:avLst/>
          </a:prstGeom>
          <a:noFill/>
        </p:spPr>
        <p:txBody>
          <a:bodyPr wrap="none" rtlCol="0">
            <a:spAutoFit/>
          </a:bodyPr>
          <a:lstStyle/>
          <a:p>
            <a:r>
              <a:rPr lang="en-US" dirty="0" smtClean="0"/>
              <a:t>Portion of I 580 from Pleasanton Weekly</a:t>
            </a:r>
            <a:endParaRPr lang="en-US" dirty="0"/>
          </a:p>
        </p:txBody>
      </p:sp>
      <p:sp>
        <p:nvSpPr>
          <p:cNvPr id="7" name="TextBox 6"/>
          <p:cNvSpPr txBox="1"/>
          <p:nvPr/>
        </p:nvSpPr>
        <p:spPr>
          <a:xfrm>
            <a:off x="990600" y="152400"/>
            <a:ext cx="7848600"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sz="2000" b="1" dirty="0" smtClean="0"/>
              <a:t>Are we supporting the infrastructure that supports us?</a:t>
            </a:r>
            <a:endParaRPr lang="en-US" sz="2000" b="1" dirty="0"/>
          </a:p>
        </p:txBody>
      </p:sp>
    </p:spTree>
    <p:extLst>
      <p:ext uri="{BB962C8B-B14F-4D97-AF65-F5344CB8AC3E}">
        <p14:creationId xmlns:p14="http://schemas.microsoft.com/office/powerpoint/2010/main" val="48738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400"/>
            <a:ext cx="8001000" cy="1015663"/>
          </a:xfrm>
          <a:prstGeom prst="rect">
            <a:avLst/>
          </a:prstGeom>
          <a:noFill/>
        </p:spPr>
        <p:txBody>
          <a:bodyPr wrap="square" rtlCol="0">
            <a:spAutoFit/>
          </a:bodyPr>
          <a:lstStyle/>
          <a:p>
            <a:r>
              <a:rPr lang="en-US" sz="2000" b="1" dirty="0" smtClean="0"/>
              <a:t>Currently the average motorist pays </a:t>
            </a:r>
            <a:r>
              <a:rPr lang="en-US" sz="2000" b="1" u="sng" dirty="0" smtClean="0"/>
              <a:t>$372 </a:t>
            </a:r>
            <a:r>
              <a:rPr lang="en-US" sz="2000" b="1" dirty="0" smtClean="0"/>
              <a:t>a year in state and federal taxes and fees  to support Illinois’ roads and bridges</a:t>
            </a:r>
          </a:p>
          <a:p>
            <a:pPr lvl="1">
              <a:buFont typeface="Arial" pitchFamily="34" charset="0"/>
              <a:buChar char="•"/>
            </a:pPr>
            <a:r>
              <a:rPr lang="en-US" sz="2000" b="1" dirty="0" smtClean="0">
                <a:solidFill>
                  <a:srgbClr val="FF0000"/>
                </a:solidFill>
              </a:rPr>
              <a:t>About $31 per month today</a:t>
            </a:r>
          </a:p>
        </p:txBody>
      </p:sp>
      <p:sp>
        <p:nvSpPr>
          <p:cNvPr id="3" name="TextBox 2"/>
          <p:cNvSpPr txBox="1"/>
          <p:nvPr/>
        </p:nvSpPr>
        <p:spPr>
          <a:xfrm>
            <a:off x="762000" y="2438400"/>
            <a:ext cx="7696200" cy="400110"/>
          </a:xfrm>
          <a:prstGeom prst="rect">
            <a:avLst/>
          </a:prstGeom>
          <a:noFill/>
        </p:spPr>
        <p:txBody>
          <a:bodyPr wrap="square" rtlCol="0">
            <a:spAutoFit/>
          </a:bodyPr>
          <a:lstStyle/>
          <a:p>
            <a:r>
              <a:rPr lang="en-US" sz="2000" b="1" dirty="0" smtClean="0"/>
              <a:t>TFIC plan:</a:t>
            </a:r>
            <a:r>
              <a:rPr lang="en-US" sz="2000" b="1" dirty="0"/>
              <a:t> </a:t>
            </a:r>
            <a:r>
              <a:rPr lang="en-US" sz="2000" b="1" dirty="0" smtClean="0"/>
              <a:t>Less than $11 a month</a:t>
            </a:r>
          </a:p>
        </p:txBody>
      </p:sp>
      <p:sp>
        <p:nvSpPr>
          <p:cNvPr id="5" name="TextBox 4"/>
          <p:cNvSpPr txBox="1"/>
          <p:nvPr/>
        </p:nvSpPr>
        <p:spPr>
          <a:xfrm>
            <a:off x="762000" y="4114800"/>
            <a:ext cx="7924800" cy="1323439"/>
          </a:xfrm>
          <a:prstGeom prst="rect">
            <a:avLst/>
          </a:prstGeom>
          <a:noFill/>
        </p:spPr>
        <p:txBody>
          <a:bodyPr wrap="square" rtlCol="0">
            <a:spAutoFit/>
          </a:bodyPr>
          <a:lstStyle/>
          <a:p>
            <a:r>
              <a:rPr lang="en-US" sz="2000" b="1" dirty="0"/>
              <a:t>$449 per year per </a:t>
            </a:r>
            <a:r>
              <a:rPr lang="en-US" sz="2000" b="1" dirty="0" smtClean="0"/>
              <a:t>driver: extra vehicle repairs/operating costs from driving on roads in need of repair cost Illinois drivers. (TRIP)</a:t>
            </a:r>
          </a:p>
          <a:p>
            <a:pPr marL="285750" indent="-285750">
              <a:buFont typeface="Arial"/>
              <a:buChar char="•"/>
            </a:pPr>
            <a:r>
              <a:rPr lang="en-US" sz="2000" b="1" dirty="0" smtClean="0">
                <a:solidFill>
                  <a:srgbClr val="FF0000"/>
                </a:solidFill>
              </a:rPr>
              <a:t>$37 per month</a:t>
            </a:r>
          </a:p>
          <a:p>
            <a:pPr marL="285750" indent="-285750">
              <a:buFont typeface="Arial"/>
              <a:buChar char="•"/>
            </a:pPr>
            <a:r>
              <a:rPr lang="en-US" sz="2000" b="1" dirty="0"/>
              <a:t>I</a:t>
            </a:r>
            <a:r>
              <a:rPr lang="en-US" sz="2000" b="1" dirty="0" smtClean="0"/>
              <a:t>ncreased repair backlog will cost more.</a:t>
            </a:r>
            <a:endParaRPr lang="en-US" sz="2000" b="1" dirty="0"/>
          </a:p>
        </p:txBody>
      </p:sp>
      <p:sp>
        <p:nvSpPr>
          <p:cNvPr id="6" name="TextBox 5"/>
          <p:cNvSpPr txBox="1"/>
          <p:nvPr/>
        </p:nvSpPr>
        <p:spPr>
          <a:xfrm>
            <a:off x="990600" y="152400"/>
            <a:ext cx="7848600"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sz="2000" b="1" dirty="0" smtClean="0"/>
              <a:t>Are we supporting the infrastructure that supports us?</a:t>
            </a:r>
            <a:endParaRPr lang="en-US" sz="2000" b="1" dirty="0"/>
          </a:p>
        </p:txBody>
      </p:sp>
      <p:cxnSp>
        <p:nvCxnSpPr>
          <p:cNvPr id="7" name="Straight Connector 6"/>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7653" y="2514600"/>
            <a:ext cx="6417843" cy="707886"/>
          </a:xfrm>
          <a:prstGeom prst="rect">
            <a:avLst/>
          </a:prstGeom>
          <a:noFill/>
        </p:spPr>
        <p:txBody>
          <a:bodyPr wrap="none" rtlCol="0">
            <a:spAutoFit/>
          </a:bodyPr>
          <a:lstStyle/>
          <a:p>
            <a:pPr algn="ctr"/>
            <a:r>
              <a:rPr lang="en-US" sz="4000" b="1" dirty="0" smtClean="0">
                <a:solidFill>
                  <a:srgbClr val="306F8C"/>
                </a:solidFill>
              </a:rPr>
              <a:t>TFIC Proposal for Discussion</a:t>
            </a:r>
            <a:endParaRPr lang="en-US" sz="4000" b="1" dirty="0">
              <a:solidFill>
                <a:srgbClr val="306F8C"/>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71600"/>
            <a:ext cx="6780697" cy="1631216"/>
          </a:xfrm>
          <a:prstGeom prst="rect">
            <a:avLst/>
          </a:prstGeom>
          <a:noFill/>
        </p:spPr>
        <p:txBody>
          <a:bodyPr wrap="none" rtlCol="0">
            <a:spAutoFit/>
          </a:bodyPr>
          <a:lstStyle/>
          <a:p>
            <a:r>
              <a:rPr lang="en-US" sz="2800" b="1" dirty="0" smtClean="0"/>
              <a:t>Reforming the way we fund transportation</a:t>
            </a:r>
          </a:p>
          <a:p>
            <a:pPr marL="342900" indent="-342900">
              <a:buFont typeface="Arial"/>
              <a:buChar char="•"/>
            </a:pPr>
            <a:r>
              <a:rPr lang="en-US" sz="2400" dirty="0" smtClean="0"/>
              <a:t>Eliminate diversions</a:t>
            </a:r>
          </a:p>
          <a:p>
            <a:pPr marL="342900" indent="-342900">
              <a:buFont typeface="Arial"/>
              <a:buChar char="•"/>
            </a:pPr>
            <a:r>
              <a:rPr lang="en-US" sz="2400" dirty="0" smtClean="0"/>
              <a:t>Show, demand measurable results</a:t>
            </a:r>
          </a:p>
          <a:p>
            <a:pPr marL="342900" indent="-342900">
              <a:buFont typeface="Arial"/>
              <a:buChar char="•"/>
            </a:pPr>
            <a:r>
              <a:rPr lang="en-US" sz="2400" dirty="0" smtClean="0"/>
              <a:t>Meet agreed upon improvement measures</a:t>
            </a:r>
          </a:p>
        </p:txBody>
      </p:sp>
      <p:cxnSp>
        <p:nvCxnSpPr>
          <p:cNvPr id="4" name="Straight Connector 3"/>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562600" y="228600"/>
            <a:ext cx="3301254" cy="400110"/>
          </a:xfrm>
          <a:prstGeom prst="rect">
            <a:avLst/>
          </a:prstGeom>
          <a:noFill/>
        </p:spPr>
        <p:txBody>
          <a:bodyPr wrap="none" rtlCol="0">
            <a:spAutoFit/>
          </a:bodyPr>
          <a:lstStyle/>
          <a:p>
            <a:pPr algn="ctr"/>
            <a:r>
              <a:rPr lang="en-US" sz="2000" b="1" dirty="0" smtClean="0"/>
              <a:t>TFIC Proposal for Discussion</a:t>
            </a:r>
            <a:endParaRPr lang="en-US" sz="2000" b="1" dirty="0"/>
          </a:p>
        </p:txBody>
      </p:sp>
    </p:spTree>
    <p:extLst>
      <p:ext uri="{BB962C8B-B14F-4D97-AF65-F5344CB8AC3E}">
        <p14:creationId xmlns:p14="http://schemas.microsoft.com/office/powerpoint/2010/main" val="2602960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884782335"/>
              </p:ext>
            </p:extLst>
          </p:nvPr>
        </p:nvGraphicFramePr>
        <p:xfrm>
          <a:off x="1371600" y="1600200"/>
          <a:ext cx="6477000" cy="39624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562600" y="228600"/>
            <a:ext cx="3301254" cy="400110"/>
          </a:xfrm>
          <a:prstGeom prst="rect">
            <a:avLst/>
          </a:prstGeom>
          <a:noFill/>
        </p:spPr>
        <p:txBody>
          <a:bodyPr wrap="none" rtlCol="0">
            <a:spAutoFit/>
          </a:bodyPr>
          <a:lstStyle/>
          <a:p>
            <a:pPr algn="ctr"/>
            <a:r>
              <a:rPr lang="en-US" sz="2000" b="1" dirty="0" smtClean="0"/>
              <a:t>TFIC Proposal for Discussion</a:t>
            </a:r>
            <a:endParaRPr lang="en-US" sz="2000" b="1" dirty="0"/>
          </a:p>
        </p:txBody>
      </p:sp>
    </p:spTree>
    <p:extLst>
      <p:ext uri="{BB962C8B-B14F-4D97-AF65-F5344CB8AC3E}">
        <p14:creationId xmlns:p14="http://schemas.microsoft.com/office/powerpoint/2010/main" val="126134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38200" y="1143000"/>
            <a:ext cx="7239000" cy="4801315"/>
          </a:xfrm>
          <a:prstGeom prst="rect">
            <a:avLst/>
          </a:prstGeom>
          <a:noFill/>
        </p:spPr>
        <p:txBody>
          <a:bodyPr wrap="square" rtlCol="0">
            <a:spAutoFit/>
          </a:bodyPr>
          <a:lstStyle/>
          <a:p>
            <a:r>
              <a:rPr lang="en-US" b="1" dirty="0" smtClean="0"/>
              <a:t>Transportation Funding Goals:</a:t>
            </a:r>
          </a:p>
          <a:p>
            <a:endParaRPr lang="en-US" b="1" dirty="0" smtClean="0"/>
          </a:p>
          <a:p>
            <a:pPr lvl="1">
              <a:buFont typeface="Wingdings" pitchFamily="2" charset="2"/>
              <a:buChar char="ü"/>
            </a:pPr>
            <a:r>
              <a:rPr lang="en-US" b="1" dirty="0" smtClean="0"/>
              <a:t>Restore the state highway system to 90% acceptability for roads and 93% acceptability of bridges</a:t>
            </a:r>
          </a:p>
          <a:p>
            <a:pPr lvl="1">
              <a:buFont typeface="Wingdings" pitchFamily="2" charset="2"/>
              <a:buChar char="ü"/>
            </a:pPr>
            <a:endParaRPr lang="en-US" b="1" dirty="0" smtClean="0"/>
          </a:p>
          <a:p>
            <a:pPr lvl="1">
              <a:buFont typeface="Wingdings" pitchFamily="2" charset="2"/>
              <a:buChar char="ü"/>
            </a:pPr>
            <a:r>
              <a:rPr lang="en-US" b="1" dirty="0" smtClean="0"/>
              <a:t>Provide an adequate PAYG program that will maintain those favorability ratings into the future</a:t>
            </a:r>
          </a:p>
          <a:p>
            <a:pPr lvl="1">
              <a:buFont typeface="Wingdings" pitchFamily="2" charset="2"/>
              <a:buChar char="ü"/>
            </a:pPr>
            <a:endParaRPr lang="en-US" b="1" dirty="0" smtClean="0"/>
          </a:p>
          <a:p>
            <a:pPr lvl="1">
              <a:buFont typeface="Wingdings" pitchFamily="2" charset="2"/>
              <a:buChar char="ü"/>
            </a:pPr>
            <a:r>
              <a:rPr lang="en-US" b="1" dirty="0" smtClean="0"/>
              <a:t>Provide reasonable increase in funding for local roads --over 88% of road miles (60% State-40% Local Roads split of increased revenues)</a:t>
            </a:r>
          </a:p>
          <a:p>
            <a:pPr lvl="1">
              <a:buFont typeface="Wingdings" pitchFamily="2" charset="2"/>
              <a:buChar char="ü"/>
            </a:pPr>
            <a:endParaRPr lang="en-US" b="1" dirty="0" smtClean="0"/>
          </a:p>
          <a:p>
            <a:pPr lvl="1">
              <a:buFont typeface="Wingdings" pitchFamily="2" charset="2"/>
              <a:buChar char="ü"/>
            </a:pPr>
            <a:r>
              <a:rPr lang="en-US" b="1" dirty="0" smtClean="0"/>
              <a:t>Provide for a PAYG funding component for transit to meet their deteriorating infrastructure needs</a:t>
            </a:r>
          </a:p>
          <a:p>
            <a:pPr lvl="1">
              <a:buFont typeface="Wingdings" pitchFamily="2" charset="2"/>
              <a:buChar char="ü"/>
            </a:pPr>
            <a:endParaRPr lang="en-US" b="1" dirty="0" smtClean="0"/>
          </a:p>
          <a:p>
            <a:pPr lvl="1">
              <a:buFont typeface="Wingdings" pitchFamily="2" charset="2"/>
              <a:buChar char="ü"/>
            </a:pPr>
            <a:r>
              <a:rPr lang="en-US" b="1" dirty="0" smtClean="0"/>
              <a:t>Provide for other transportation needs through an adequate bonding component</a:t>
            </a:r>
            <a:endParaRPr lang="en-US" b="1" dirty="0"/>
          </a:p>
        </p:txBody>
      </p:sp>
      <p:sp>
        <p:nvSpPr>
          <p:cNvPr id="3" name="TextBox 2"/>
          <p:cNvSpPr txBox="1"/>
          <p:nvPr/>
        </p:nvSpPr>
        <p:spPr>
          <a:xfrm>
            <a:off x="5562600" y="228600"/>
            <a:ext cx="3301254" cy="400110"/>
          </a:xfrm>
          <a:prstGeom prst="rect">
            <a:avLst/>
          </a:prstGeom>
          <a:noFill/>
        </p:spPr>
        <p:txBody>
          <a:bodyPr wrap="none" rtlCol="0">
            <a:spAutoFit/>
          </a:bodyPr>
          <a:lstStyle/>
          <a:p>
            <a:pPr algn="ctr"/>
            <a:r>
              <a:rPr lang="en-US" sz="2000" b="1" dirty="0" smtClean="0"/>
              <a:t>TFIC Proposal for Discussion</a:t>
            </a:r>
            <a:endParaRPr lang="en-US" sz="2000" b="1" dirty="0"/>
          </a:p>
        </p:txBody>
      </p:sp>
      <p:cxnSp>
        <p:nvCxnSpPr>
          <p:cNvPr id="4" name="Straight Connector 3"/>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914400"/>
            <a:ext cx="2514600" cy="523220"/>
          </a:xfrm>
          <a:prstGeom prst="rect">
            <a:avLst/>
          </a:prstGeom>
          <a:noFill/>
        </p:spPr>
        <p:txBody>
          <a:bodyPr wrap="square" rtlCol="0">
            <a:spAutoFit/>
          </a:bodyPr>
          <a:lstStyle/>
          <a:p>
            <a:pPr algn="ctr"/>
            <a:r>
              <a:rPr lang="en-US" sz="2800" b="1" dirty="0" smtClean="0"/>
              <a:t>The  TFIC Plan</a:t>
            </a:r>
            <a:endParaRPr lang="en-US" sz="2800" b="1" dirty="0"/>
          </a:p>
        </p:txBody>
      </p:sp>
      <p:sp>
        <p:nvSpPr>
          <p:cNvPr id="3" name="TextBox 2"/>
          <p:cNvSpPr txBox="1"/>
          <p:nvPr/>
        </p:nvSpPr>
        <p:spPr>
          <a:xfrm>
            <a:off x="838200" y="1524000"/>
            <a:ext cx="6781800" cy="523220"/>
          </a:xfrm>
          <a:prstGeom prst="rect">
            <a:avLst/>
          </a:prstGeom>
          <a:noFill/>
        </p:spPr>
        <p:txBody>
          <a:bodyPr wrap="square" rtlCol="0">
            <a:spAutoFit/>
          </a:bodyPr>
          <a:lstStyle/>
          <a:p>
            <a:r>
              <a:rPr lang="en-US" sz="2800" b="1" dirty="0" smtClean="0"/>
              <a:t>Pay-As-You-Go  (</a:t>
            </a:r>
            <a:r>
              <a:rPr lang="en-US" b="1" i="1" dirty="0" smtClean="0"/>
              <a:t>in thousands annually</a:t>
            </a:r>
            <a:r>
              <a:rPr lang="en-US" sz="2800" b="1" dirty="0" smtClean="0"/>
              <a:t>)</a:t>
            </a:r>
            <a:endParaRPr lang="en-US" sz="2800" b="1" dirty="0"/>
          </a:p>
        </p:txBody>
      </p:sp>
      <p:sp>
        <p:nvSpPr>
          <p:cNvPr id="4" name="TextBox 3"/>
          <p:cNvSpPr txBox="1"/>
          <p:nvPr/>
        </p:nvSpPr>
        <p:spPr>
          <a:xfrm>
            <a:off x="838200" y="2362200"/>
            <a:ext cx="4315642" cy="369332"/>
          </a:xfrm>
          <a:prstGeom prst="rect">
            <a:avLst/>
          </a:prstGeom>
          <a:noFill/>
        </p:spPr>
        <p:txBody>
          <a:bodyPr wrap="none" rtlCol="0">
            <a:spAutoFit/>
          </a:bodyPr>
          <a:lstStyle/>
          <a:p>
            <a:r>
              <a:rPr lang="en-US" b="1" dirty="0" smtClean="0"/>
              <a:t>Amount needed to maintain state system</a:t>
            </a:r>
            <a:endParaRPr lang="en-US" b="1" dirty="0"/>
          </a:p>
        </p:txBody>
      </p:sp>
      <p:sp>
        <p:nvSpPr>
          <p:cNvPr id="5" name="TextBox 4"/>
          <p:cNvSpPr txBox="1"/>
          <p:nvPr/>
        </p:nvSpPr>
        <p:spPr>
          <a:xfrm>
            <a:off x="838200" y="2971800"/>
            <a:ext cx="4439286" cy="646331"/>
          </a:xfrm>
          <a:prstGeom prst="rect">
            <a:avLst/>
          </a:prstGeom>
          <a:noFill/>
        </p:spPr>
        <p:txBody>
          <a:bodyPr wrap="none" rtlCol="0">
            <a:spAutoFit/>
          </a:bodyPr>
          <a:lstStyle/>
          <a:p>
            <a:r>
              <a:rPr lang="en-US" b="1" dirty="0" smtClean="0"/>
              <a:t>Amount needed for </a:t>
            </a:r>
            <a:r>
              <a:rPr lang="en-US" b="1" dirty="0"/>
              <a:t>local </a:t>
            </a:r>
            <a:r>
              <a:rPr lang="en-US" b="1" dirty="0" smtClean="0"/>
              <a:t>roads to maintain </a:t>
            </a:r>
          </a:p>
          <a:p>
            <a:r>
              <a:rPr lang="en-US" b="1" dirty="0" smtClean="0"/>
              <a:t>60% state/40% local split</a:t>
            </a:r>
            <a:endParaRPr lang="en-US" b="1" dirty="0"/>
          </a:p>
        </p:txBody>
      </p:sp>
      <p:sp>
        <p:nvSpPr>
          <p:cNvPr id="6" name="TextBox 5"/>
          <p:cNvSpPr txBox="1"/>
          <p:nvPr/>
        </p:nvSpPr>
        <p:spPr>
          <a:xfrm>
            <a:off x="838200" y="3657600"/>
            <a:ext cx="4030821" cy="646331"/>
          </a:xfrm>
          <a:prstGeom prst="rect">
            <a:avLst/>
          </a:prstGeom>
          <a:noFill/>
        </p:spPr>
        <p:txBody>
          <a:bodyPr wrap="none" rtlCol="0">
            <a:spAutoFit/>
          </a:bodyPr>
          <a:lstStyle/>
          <a:p>
            <a:r>
              <a:rPr lang="en-US" b="1" dirty="0" smtClean="0"/>
              <a:t>Amount needed for transit to maintain </a:t>
            </a:r>
          </a:p>
          <a:p>
            <a:r>
              <a:rPr lang="en-US" b="1" dirty="0" smtClean="0"/>
              <a:t>80% roads, bridges/20% transit split</a:t>
            </a:r>
            <a:endParaRPr lang="en-US" b="1" dirty="0"/>
          </a:p>
        </p:txBody>
      </p:sp>
      <p:sp>
        <p:nvSpPr>
          <p:cNvPr id="7" name="TextBox 6"/>
          <p:cNvSpPr txBox="1"/>
          <p:nvPr/>
        </p:nvSpPr>
        <p:spPr>
          <a:xfrm>
            <a:off x="838200" y="4419600"/>
            <a:ext cx="3210815" cy="523220"/>
          </a:xfrm>
          <a:prstGeom prst="rect">
            <a:avLst/>
          </a:prstGeom>
          <a:noFill/>
        </p:spPr>
        <p:txBody>
          <a:bodyPr wrap="none" rtlCol="0">
            <a:spAutoFit/>
          </a:bodyPr>
          <a:lstStyle/>
          <a:p>
            <a:r>
              <a:rPr lang="en-US" sz="2800" b="1" dirty="0" smtClean="0"/>
              <a:t>Total PAYG amount</a:t>
            </a:r>
            <a:endParaRPr lang="en-US" sz="2800" b="1" dirty="0"/>
          </a:p>
        </p:txBody>
      </p:sp>
      <p:sp>
        <p:nvSpPr>
          <p:cNvPr id="8" name="TextBox 7"/>
          <p:cNvSpPr txBox="1"/>
          <p:nvPr/>
        </p:nvSpPr>
        <p:spPr>
          <a:xfrm>
            <a:off x="7086600" y="2362200"/>
            <a:ext cx="1231363" cy="369332"/>
          </a:xfrm>
          <a:prstGeom prst="rect">
            <a:avLst/>
          </a:prstGeom>
          <a:noFill/>
        </p:spPr>
        <p:txBody>
          <a:bodyPr wrap="none" rtlCol="0">
            <a:spAutoFit/>
          </a:bodyPr>
          <a:lstStyle/>
          <a:p>
            <a:r>
              <a:rPr lang="en-US" dirty="0" smtClean="0"/>
              <a:t>$667,000.0</a:t>
            </a:r>
            <a:endParaRPr lang="en-US" dirty="0"/>
          </a:p>
        </p:txBody>
      </p:sp>
      <p:sp>
        <p:nvSpPr>
          <p:cNvPr id="9" name="TextBox 8"/>
          <p:cNvSpPr txBox="1"/>
          <p:nvPr/>
        </p:nvSpPr>
        <p:spPr>
          <a:xfrm>
            <a:off x="7086600" y="2971800"/>
            <a:ext cx="1247457" cy="369332"/>
          </a:xfrm>
          <a:prstGeom prst="rect">
            <a:avLst/>
          </a:prstGeom>
          <a:noFill/>
        </p:spPr>
        <p:txBody>
          <a:bodyPr wrap="none" rtlCol="0">
            <a:spAutoFit/>
          </a:bodyPr>
          <a:lstStyle/>
          <a:p>
            <a:r>
              <a:rPr lang="en-US" dirty="0" smtClean="0"/>
              <a:t>$445,000.0</a:t>
            </a:r>
            <a:endParaRPr lang="en-US" dirty="0"/>
          </a:p>
        </p:txBody>
      </p:sp>
      <p:sp>
        <p:nvSpPr>
          <p:cNvPr id="10" name="TextBox 9"/>
          <p:cNvSpPr txBox="1"/>
          <p:nvPr/>
        </p:nvSpPr>
        <p:spPr>
          <a:xfrm>
            <a:off x="7086600" y="3581400"/>
            <a:ext cx="1226105" cy="369332"/>
          </a:xfrm>
          <a:prstGeom prst="rect">
            <a:avLst/>
          </a:prstGeom>
          <a:noFill/>
        </p:spPr>
        <p:txBody>
          <a:bodyPr wrap="none" rtlCol="0">
            <a:spAutoFit/>
          </a:bodyPr>
          <a:lstStyle/>
          <a:p>
            <a:r>
              <a:rPr lang="en-US" dirty="0" smtClean="0"/>
              <a:t>$278,000.0</a:t>
            </a:r>
            <a:endParaRPr lang="en-US" dirty="0"/>
          </a:p>
        </p:txBody>
      </p:sp>
      <p:sp>
        <p:nvSpPr>
          <p:cNvPr id="11" name="TextBox 10"/>
          <p:cNvSpPr txBox="1"/>
          <p:nvPr/>
        </p:nvSpPr>
        <p:spPr>
          <a:xfrm>
            <a:off x="6248400" y="4343400"/>
            <a:ext cx="2178802" cy="523220"/>
          </a:xfrm>
          <a:prstGeom prst="rect">
            <a:avLst/>
          </a:prstGeom>
          <a:noFill/>
        </p:spPr>
        <p:txBody>
          <a:bodyPr wrap="none" rtlCol="0">
            <a:spAutoFit/>
          </a:bodyPr>
          <a:lstStyle/>
          <a:p>
            <a:r>
              <a:rPr lang="en-US" sz="2800" b="1" dirty="0" smtClean="0"/>
              <a:t>$1,390,000.0</a:t>
            </a:r>
            <a:endParaRPr lang="en-US" sz="2800" b="1" dirty="0"/>
          </a:p>
        </p:txBody>
      </p:sp>
      <p:sp>
        <p:nvSpPr>
          <p:cNvPr id="12" name="TextBox 11"/>
          <p:cNvSpPr txBox="1"/>
          <p:nvPr/>
        </p:nvSpPr>
        <p:spPr>
          <a:xfrm>
            <a:off x="5562600" y="228600"/>
            <a:ext cx="3301254" cy="400110"/>
          </a:xfrm>
          <a:prstGeom prst="rect">
            <a:avLst/>
          </a:prstGeom>
          <a:noFill/>
        </p:spPr>
        <p:txBody>
          <a:bodyPr wrap="none" rtlCol="0">
            <a:spAutoFit/>
          </a:bodyPr>
          <a:lstStyle/>
          <a:p>
            <a:pPr algn="ctr"/>
            <a:r>
              <a:rPr lang="en-US" sz="2000" b="1" dirty="0" smtClean="0"/>
              <a:t>TFIC Proposal for Discussion</a:t>
            </a:r>
            <a:endParaRPr lang="en-US" sz="2000" b="1" dirty="0"/>
          </a:p>
        </p:txBody>
      </p:sp>
      <p:cxnSp>
        <p:nvCxnSpPr>
          <p:cNvPr id="13" name="Straight Connector 12"/>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914400"/>
            <a:ext cx="2514600" cy="523220"/>
          </a:xfrm>
          <a:prstGeom prst="rect">
            <a:avLst/>
          </a:prstGeom>
          <a:noFill/>
        </p:spPr>
        <p:txBody>
          <a:bodyPr wrap="square" rtlCol="0">
            <a:spAutoFit/>
          </a:bodyPr>
          <a:lstStyle/>
          <a:p>
            <a:pPr algn="ctr"/>
            <a:r>
              <a:rPr lang="en-US" sz="2800" b="1" dirty="0" smtClean="0"/>
              <a:t>The TFIC Plan</a:t>
            </a:r>
            <a:endParaRPr lang="en-US" sz="2800" b="1" dirty="0"/>
          </a:p>
        </p:txBody>
      </p:sp>
      <p:sp>
        <p:nvSpPr>
          <p:cNvPr id="3" name="TextBox 2"/>
          <p:cNvSpPr txBox="1"/>
          <p:nvPr/>
        </p:nvSpPr>
        <p:spPr>
          <a:xfrm>
            <a:off x="838200" y="1524000"/>
            <a:ext cx="6781800" cy="523220"/>
          </a:xfrm>
          <a:prstGeom prst="rect">
            <a:avLst/>
          </a:prstGeom>
          <a:noFill/>
        </p:spPr>
        <p:txBody>
          <a:bodyPr wrap="square" rtlCol="0">
            <a:spAutoFit/>
          </a:bodyPr>
          <a:lstStyle/>
          <a:p>
            <a:r>
              <a:rPr lang="en-US" sz="2800" b="1" dirty="0" smtClean="0"/>
              <a:t>Bonding </a:t>
            </a:r>
            <a:r>
              <a:rPr lang="en-US" sz="2800" b="1" dirty="0"/>
              <a:t>o</a:t>
            </a:r>
            <a:r>
              <a:rPr lang="en-US" sz="2800" b="1" dirty="0" smtClean="0"/>
              <a:t>ver 6 Years (</a:t>
            </a:r>
            <a:r>
              <a:rPr lang="en-US" b="1" i="1" dirty="0" smtClean="0"/>
              <a:t>in thousands</a:t>
            </a:r>
            <a:r>
              <a:rPr lang="en-US" sz="2800" b="1" dirty="0" smtClean="0"/>
              <a:t>)</a:t>
            </a:r>
            <a:endParaRPr lang="en-US" sz="2800" b="1" dirty="0"/>
          </a:p>
        </p:txBody>
      </p:sp>
      <p:sp>
        <p:nvSpPr>
          <p:cNvPr id="4" name="TextBox 3"/>
          <p:cNvSpPr txBox="1"/>
          <p:nvPr/>
        </p:nvSpPr>
        <p:spPr>
          <a:xfrm>
            <a:off x="838201" y="2209800"/>
            <a:ext cx="5943600" cy="646331"/>
          </a:xfrm>
          <a:prstGeom prst="rect">
            <a:avLst/>
          </a:prstGeom>
          <a:noFill/>
        </p:spPr>
        <p:txBody>
          <a:bodyPr wrap="square" rtlCol="0">
            <a:spAutoFit/>
          </a:bodyPr>
          <a:lstStyle/>
          <a:p>
            <a:r>
              <a:rPr lang="en-US" b="1" dirty="0" smtClean="0"/>
              <a:t>To achieve acceptability of 90% roads/93% bridges on the state system</a:t>
            </a:r>
            <a:endParaRPr lang="en-US" b="1" dirty="0"/>
          </a:p>
        </p:txBody>
      </p:sp>
      <p:sp>
        <p:nvSpPr>
          <p:cNvPr id="5" name="TextBox 4"/>
          <p:cNvSpPr txBox="1"/>
          <p:nvPr/>
        </p:nvSpPr>
        <p:spPr>
          <a:xfrm>
            <a:off x="838200" y="2971800"/>
            <a:ext cx="6335764" cy="369332"/>
          </a:xfrm>
          <a:prstGeom prst="rect">
            <a:avLst/>
          </a:prstGeom>
          <a:noFill/>
        </p:spPr>
        <p:txBody>
          <a:bodyPr wrap="none" rtlCol="0">
            <a:spAutoFit/>
          </a:bodyPr>
          <a:lstStyle/>
          <a:p>
            <a:r>
              <a:rPr lang="en-US" b="1" dirty="0" smtClean="0"/>
              <a:t>Proportional amount for local roads (60% state/40% local split)</a:t>
            </a:r>
            <a:endParaRPr lang="en-US" b="1" dirty="0"/>
          </a:p>
        </p:txBody>
      </p:sp>
      <p:sp>
        <p:nvSpPr>
          <p:cNvPr id="6" name="TextBox 5"/>
          <p:cNvSpPr txBox="1"/>
          <p:nvPr/>
        </p:nvSpPr>
        <p:spPr>
          <a:xfrm>
            <a:off x="838200" y="3429000"/>
            <a:ext cx="5404043" cy="646331"/>
          </a:xfrm>
          <a:prstGeom prst="rect">
            <a:avLst/>
          </a:prstGeom>
          <a:noFill/>
        </p:spPr>
        <p:txBody>
          <a:bodyPr wrap="none" rtlCol="0">
            <a:spAutoFit/>
          </a:bodyPr>
          <a:lstStyle/>
          <a:p>
            <a:r>
              <a:rPr lang="en-US" b="1" dirty="0" smtClean="0"/>
              <a:t>Proportional amount for transit (80% roads, bridges/</a:t>
            </a:r>
          </a:p>
          <a:p>
            <a:r>
              <a:rPr lang="en-US" b="1" dirty="0" smtClean="0"/>
              <a:t>20% transit split)</a:t>
            </a:r>
            <a:endParaRPr lang="en-US" b="1" dirty="0"/>
          </a:p>
        </p:txBody>
      </p:sp>
      <p:sp>
        <p:nvSpPr>
          <p:cNvPr id="7" name="TextBox 6"/>
          <p:cNvSpPr txBox="1"/>
          <p:nvPr/>
        </p:nvSpPr>
        <p:spPr>
          <a:xfrm>
            <a:off x="838200" y="4953000"/>
            <a:ext cx="2351669" cy="369332"/>
          </a:xfrm>
          <a:prstGeom prst="rect">
            <a:avLst/>
          </a:prstGeom>
          <a:noFill/>
        </p:spPr>
        <p:txBody>
          <a:bodyPr wrap="none" rtlCol="0">
            <a:spAutoFit/>
          </a:bodyPr>
          <a:lstStyle/>
          <a:p>
            <a:r>
              <a:rPr lang="en-US" b="1" dirty="0" smtClean="0"/>
              <a:t>Total Bonded amount</a:t>
            </a:r>
            <a:endParaRPr lang="en-US" b="1" dirty="0"/>
          </a:p>
        </p:txBody>
      </p:sp>
      <p:sp>
        <p:nvSpPr>
          <p:cNvPr id="8" name="TextBox 7"/>
          <p:cNvSpPr txBox="1"/>
          <p:nvPr/>
        </p:nvSpPr>
        <p:spPr>
          <a:xfrm>
            <a:off x="6858000" y="2362200"/>
            <a:ext cx="1420582" cy="369332"/>
          </a:xfrm>
          <a:prstGeom prst="rect">
            <a:avLst/>
          </a:prstGeom>
          <a:noFill/>
        </p:spPr>
        <p:txBody>
          <a:bodyPr wrap="none" rtlCol="0">
            <a:spAutoFit/>
          </a:bodyPr>
          <a:lstStyle/>
          <a:p>
            <a:r>
              <a:rPr lang="en-US" dirty="0" smtClean="0"/>
              <a:t>$1,000,000.0</a:t>
            </a:r>
            <a:endParaRPr lang="en-US" dirty="0"/>
          </a:p>
        </p:txBody>
      </p:sp>
      <p:sp>
        <p:nvSpPr>
          <p:cNvPr id="9" name="TextBox 8"/>
          <p:cNvSpPr txBox="1"/>
          <p:nvPr/>
        </p:nvSpPr>
        <p:spPr>
          <a:xfrm>
            <a:off x="7086600" y="2971800"/>
            <a:ext cx="1231363" cy="369332"/>
          </a:xfrm>
          <a:prstGeom prst="rect">
            <a:avLst/>
          </a:prstGeom>
          <a:noFill/>
        </p:spPr>
        <p:txBody>
          <a:bodyPr wrap="none" rtlCol="0">
            <a:spAutoFit/>
          </a:bodyPr>
          <a:lstStyle/>
          <a:p>
            <a:r>
              <a:rPr lang="en-US" dirty="0" smtClean="0"/>
              <a:t>$667,000.0</a:t>
            </a:r>
            <a:endParaRPr lang="en-US" dirty="0"/>
          </a:p>
        </p:txBody>
      </p:sp>
      <p:sp>
        <p:nvSpPr>
          <p:cNvPr id="10" name="TextBox 9"/>
          <p:cNvSpPr txBox="1"/>
          <p:nvPr/>
        </p:nvSpPr>
        <p:spPr>
          <a:xfrm>
            <a:off x="7086600" y="3505200"/>
            <a:ext cx="1217321" cy="369332"/>
          </a:xfrm>
          <a:prstGeom prst="rect">
            <a:avLst/>
          </a:prstGeom>
          <a:noFill/>
        </p:spPr>
        <p:txBody>
          <a:bodyPr wrap="none" rtlCol="0">
            <a:spAutoFit/>
          </a:bodyPr>
          <a:lstStyle/>
          <a:p>
            <a:r>
              <a:rPr lang="en-US" dirty="0" smtClean="0"/>
              <a:t>$417,000.0</a:t>
            </a:r>
            <a:endParaRPr lang="en-US" dirty="0"/>
          </a:p>
        </p:txBody>
      </p:sp>
      <p:sp>
        <p:nvSpPr>
          <p:cNvPr id="11" name="TextBox 10"/>
          <p:cNvSpPr txBox="1"/>
          <p:nvPr/>
        </p:nvSpPr>
        <p:spPr>
          <a:xfrm>
            <a:off x="6858000" y="4800600"/>
            <a:ext cx="1627484" cy="523220"/>
          </a:xfrm>
          <a:prstGeom prst="rect">
            <a:avLst/>
          </a:prstGeom>
          <a:noFill/>
        </p:spPr>
        <p:txBody>
          <a:bodyPr wrap="square" rtlCol="0">
            <a:spAutoFit/>
          </a:bodyPr>
          <a:lstStyle/>
          <a:p>
            <a:r>
              <a:rPr lang="en-US" sz="2800" b="1" dirty="0" smtClean="0"/>
              <a:t>$</a:t>
            </a:r>
            <a:r>
              <a:rPr lang="en-US" b="1" dirty="0" smtClean="0"/>
              <a:t>5,084,000.0</a:t>
            </a:r>
            <a:endParaRPr lang="en-US" b="1" dirty="0"/>
          </a:p>
        </p:txBody>
      </p:sp>
      <p:sp>
        <p:nvSpPr>
          <p:cNvPr id="12" name="TextBox 11"/>
          <p:cNvSpPr txBox="1"/>
          <p:nvPr/>
        </p:nvSpPr>
        <p:spPr>
          <a:xfrm>
            <a:off x="838200" y="4038600"/>
            <a:ext cx="4876799" cy="646331"/>
          </a:xfrm>
          <a:prstGeom prst="rect">
            <a:avLst/>
          </a:prstGeom>
          <a:noFill/>
        </p:spPr>
        <p:txBody>
          <a:bodyPr wrap="square" rtlCol="0">
            <a:spAutoFit/>
          </a:bodyPr>
          <a:lstStyle/>
          <a:p>
            <a:r>
              <a:rPr lang="en-US" b="1" dirty="0" smtClean="0"/>
              <a:t>To meet extra pressures, </a:t>
            </a:r>
            <a:r>
              <a:rPr lang="en-US" b="1" dirty="0" err="1" smtClean="0"/>
              <a:t>ie</a:t>
            </a:r>
            <a:r>
              <a:rPr lang="en-US" b="1" dirty="0" smtClean="0"/>
              <a:t>. CREATE, high-speed rail, new starts, etc..</a:t>
            </a:r>
            <a:endParaRPr lang="en-US" b="1" dirty="0"/>
          </a:p>
        </p:txBody>
      </p:sp>
      <p:sp>
        <p:nvSpPr>
          <p:cNvPr id="13" name="TextBox 12"/>
          <p:cNvSpPr txBox="1"/>
          <p:nvPr/>
        </p:nvSpPr>
        <p:spPr>
          <a:xfrm>
            <a:off x="6934200" y="4343400"/>
            <a:ext cx="1416093" cy="369332"/>
          </a:xfrm>
          <a:prstGeom prst="rect">
            <a:avLst/>
          </a:prstGeom>
          <a:noFill/>
        </p:spPr>
        <p:txBody>
          <a:bodyPr wrap="none" rtlCol="0">
            <a:spAutoFit/>
          </a:bodyPr>
          <a:lstStyle/>
          <a:p>
            <a:r>
              <a:rPr lang="en-US" dirty="0" smtClean="0"/>
              <a:t>$3,000,000.0</a:t>
            </a:r>
            <a:endParaRPr lang="en-US" dirty="0"/>
          </a:p>
        </p:txBody>
      </p:sp>
      <p:sp>
        <p:nvSpPr>
          <p:cNvPr id="14" name="TextBox 13"/>
          <p:cNvSpPr txBox="1"/>
          <p:nvPr/>
        </p:nvSpPr>
        <p:spPr>
          <a:xfrm>
            <a:off x="838200" y="5562600"/>
            <a:ext cx="5632371" cy="461665"/>
          </a:xfrm>
          <a:prstGeom prst="rect">
            <a:avLst/>
          </a:prstGeom>
          <a:noFill/>
        </p:spPr>
        <p:txBody>
          <a:bodyPr wrap="none" rtlCol="0">
            <a:spAutoFit/>
          </a:bodyPr>
          <a:lstStyle/>
          <a:p>
            <a:r>
              <a:rPr lang="en-US" sz="2400" b="1" dirty="0" smtClean="0"/>
              <a:t>Amount needed annually for debt service</a:t>
            </a:r>
            <a:endParaRPr lang="en-US" sz="2400" b="1" dirty="0"/>
          </a:p>
        </p:txBody>
      </p:sp>
      <p:sp>
        <p:nvSpPr>
          <p:cNvPr id="15" name="TextBox 14"/>
          <p:cNvSpPr txBox="1"/>
          <p:nvPr/>
        </p:nvSpPr>
        <p:spPr>
          <a:xfrm>
            <a:off x="6705600" y="5562600"/>
            <a:ext cx="1634282" cy="461665"/>
          </a:xfrm>
          <a:prstGeom prst="rect">
            <a:avLst/>
          </a:prstGeom>
          <a:noFill/>
        </p:spPr>
        <p:txBody>
          <a:bodyPr wrap="none" rtlCol="0">
            <a:spAutoFit/>
          </a:bodyPr>
          <a:lstStyle/>
          <a:p>
            <a:r>
              <a:rPr lang="en-US" sz="2400" b="1" dirty="0" smtClean="0"/>
              <a:t>$450,000.0</a:t>
            </a:r>
            <a:endParaRPr lang="en-US" sz="2400" b="1" dirty="0"/>
          </a:p>
        </p:txBody>
      </p:sp>
      <p:sp>
        <p:nvSpPr>
          <p:cNvPr id="16" name="TextBox 15"/>
          <p:cNvSpPr txBox="1"/>
          <p:nvPr/>
        </p:nvSpPr>
        <p:spPr>
          <a:xfrm>
            <a:off x="5562600" y="228600"/>
            <a:ext cx="3301254" cy="400110"/>
          </a:xfrm>
          <a:prstGeom prst="rect">
            <a:avLst/>
          </a:prstGeom>
          <a:noFill/>
        </p:spPr>
        <p:txBody>
          <a:bodyPr wrap="none" rtlCol="0">
            <a:spAutoFit/>
          </a:bodyPr>
          <a:lstStyle/>
          <a:p>
            <a:pPr algn="ctr"/>
            <a:r>
              <a:rPr lang="en-US" sz="2000" b="1" dirty="0" smtClean="0"/>
              <a:t>TFIC Proposal for Discussion</a:t>
            </a:r>
            <a:endParaRPr lang="en-US" sz="2000" b="1" dirty="0"/>
          </a:p>
        </p:txBody>
      </p:sp>
      <p:cxnSp>
        <p:nvCxnSpPr>
          <p:cNvPr id="17" name="Straight Connector 16"/>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81400" y="838200"/>
            <a:ext cx="2290499" cy="523220"/>
          </a:xfrm>
          <a:prstGeom prst="rect">
            <a:avLst/>
          </a:prstGeom>
          <a:noFill/>
        </p:spPr>
        <p:txBody>
          <a:bodyPr wrap="none" rtlCol="0">
            <a:spAutoFit/>
          </a:bodyPr>
          <a:lstStyle/>
          <a:p>
            <a:r>
              <a:rPr lang="en-US" sz="2800" b="1" dirty="0" smtClean="0"/>
              <a:t>The TFIC Plan</a:t>
            </a:r>
            <a:endParaRPr lang="en-US" sz="2800" b="1" dirty="0"/>
          </a:p>
        </p:txBody>
      </p:sp>
      <p:sp>
        <p:nvSpPr>
          <p:cNvPr id="3" name="TextBox 2"/>
          <p:cNvSpPr txBox="1"/>
          <p:nvPr/>
        </p:nvSpPr>
        <p:spPr>
          <a:xfrm>
            <a:off x="533400" y="1524000"/>
            <a:ext cx="3103735" cy="523220"/>
          </a:xfrm>
          <a:prstGeom prst="rect">
            <a:avLst/>
          </a:prstGeom>
          <a:noFill/>
        </p:spPr>
        <p:txBody>
          <a:bodyPr wrap="none" rtlCol="0">
            <a:spAutoFit/>
          </a:bodyPr>
          <a:lstStyle/>
          <a:p>
            <a:r>
              <a:rPr lang="en-US" sz="2800" b="1" dirty="0" smtClean="0"/>
              <a:t>The Need </a:t>
            </a:r>
            <a:r>
              <a:rPr lang="en-US" i="1" dirty="0" smtClean="0"/>
              <a:t>(in thousands)</a:t>
            </a:r>
            <a:endParaRPr lang="en-US" i="1" dirty="0"/>
          </a:p>
        </p:txBody>
      </p:sp>
      <p:sp>
        <p:nvSpPr>
          <p:cNvPr id="4" name="TextBox 3"/>
          <p:cNvSpPr txBox="1"/>
          <p:nvPr/>
        </p:nvSpPr>
        <p:spPr>
          <a:xfrm>
            <a:off x="762000" y="2667000"/>
            <a:ext cx="1440606" cy="369332"/>
          </a:xfrm>
          <a:prstGeom prst="rect">
            <a:avLst/>
          </a:prstGeom>
          <a:noFill/>
        </p:spPr>
        <p:txBody>
          <a:bodyPr wrap="none" rtlCol="0">
            <a:spAutoFit/>
          </a:bodyPr>
          <a:lstStyle/>
          <a:p>
            <a:r>
              <a:rPr lang="en-US" dirty="0" smtClean="0"/>
              <a:t>Annual PAYG</a:t>
            </a:r>
            <a:endParaRPr lang="en-US" dirty="0"/>
          </a:p>
        </p:txBody>
      </p:sp>
      <p:sp>
        <p:nvSpPr>
          <p:cNvPr id="5" name="TextBox 4"/>
          <p:cNvSpPr txBox="1"/>
          <p:nvPr/>
        </p:nvSpPr>
        <p:spPr>
          <a:xfrm>
            <a:off x="762000" y="3505200"/>
            <a:ext cx="2118657" cy="369332"/>
          </a:xfrm>
          <a:prstGeom prst="rect">
            <a:avLst/>
          </a:prstGeom>
          <a:noFill/>
        </p:spPr>
        <p:txBody>
          <a:bodyPr wrap="none" rtlCol="0">
            <a:spAutoFit/>
          </a:bodyPr>
          <a:lstStyle/>
          <a:p>
            <a:r>
              <a:rPr lang="en-US" dirty="0" smtClean="0"/>
              <a:t>Annual Debt Service</a:t>
            </a:r>
            <a:endParaRPr lang="en-US" dirty="0"/>
          </a:p>
        </p:txBody>
      </p:sp>
      <p:sp>
        <p:nvSpPr>
          <p:cNvPr id="6" name="TextBox 5"/>
          <p:cNvSpPr txBox="1"/>
          <p:nvPr/>
        </p:nvSpPr>
        <p:spPr>
          <a:xfrm>
            <a:off x="609600" y="4419600"/>
            <a:ext cx="5530232" cy="523220"/>
          </a:xfrm>
          <a:prstGeom prst="rect">
            <a:avLst/>
          </a:prstGeom>
          <a:noFill/>
        </p:spPr>
        <p:txBody>
          <a:bodyPr wrap="none" rtlCol="0">
            <a:spAutoFit/>
          </a:bodyPr>
          <a:lstStyle/>
          <a:p>
            <a:r>
              <a:rPr lang="en-US" sz="2800" b="1" dirty="0" smtClean="0"/>
              <a:t>Total new annual revenues needed</a:t>
            </a:r>
            <a:endParaRPr lang="en-US" sz="2800" b="1" dirty="0"/>
          </a:p>
        </p:txBody>
      </p:sp>
      <p:sp>
        <p:nvSpPr>
          <p:cNvPr id="7" name="TextBox 6"/>
          <p:cNvSpPr txBox="1"/>
          <p:nvPr/>
        </p:nvSpPr>
        <p:spPr>
          <a:xfrm>
            <a:off x="4648200" y="2590800"/>
            <a:ext cx="1409360" cy="369332"/>
          </a:xfrm>
          <a:prstGeom prst="rect">
            <a:avLst/>
          </a:prstGeom>
          <a:noFill/>
        </p:spPr>
        <p:txBody>
          <a:bodyPr wrap="none" rtlCol="0">
            <a:spAutoFit/>
          </a:bodyPr>
          <a:lstStyle/>
          <a:p>
            <a:r>
              <a:rPr lang="en-US" dirty="0" smtClean="0"/>
              <a:t>$1,390,000.0</a:t>
            </a:r>
            <a:endParaRPr lang="en-US" dirty="0"/>
          </a:p>
        </p:txBody>
      </p:sp>
      <p:sp>
        <p:nvSpPr>
          <p:cNvPr id="8" name="TextBox 7"/>
          <p:cNvSpPr txBox="1"/>
          <p:nvPr/>
        </p:nvSpPr>
        <p:spPr>
          <a:xfrm>
            <a:off x="4800600" y="3429000"/>
            <a:ext cx="1242969" cy="369332"/>
          </a:xfrm>
          <a:prstGeom prst="rect">
            <a:avLst/>
          </a:prstGeom>
          <a:noFill/>
        </p:spPr>
        <p:txBody>
          <a:bodyPr wrap="none" rtlCol="0">
            <a:spAutoFit/>
          </a:bodyPr>
          <a:lstStyle/>
          <a:p>
            <a:r>
              <a:rPr lang="en-US" dirty="0" smtClean="0"/>
              <a:t>$450,000.0</a:t>
            </a:r>
            <a:endParaRPr lang="en-US" dirty="0"/>
          </a:p>
        </p:txBody>
      </p:sp>
      <p:sp>
        <p:nvSpPr>
          <p:cNvPr id="9" name="TextBox 8"/>
          <p:cNvSpPr txBox="1"/>
          <p:nvPr/>
        </p:nvSpPr>
        <p:spPr>
          <a:xfrm>
            <a:off x="6248400" y="4419600"/>
            <a:ext cx="2194832" cy="523220"/>
          </a:xfrm>
          <a:prstGeom prst="rect">
            <a:avLst/>
          </a:prstGeom>
          <a:noFill/>
        </p:spPr>
        <p:txBody>
          <a:bodyPr wrap="none" rtlCol="0">
            <a:spAutoFit/>
          </a:bodyPr>
          <a:lstStyle/>
          <a:p>
            <a:r>
              <a:rPr lang="en-US" sz="2800" b="1" dirty="0" smtClean="0"/>
              <a:t>$1,840,000.0</a:t>
            </a:r>
            <a:endParaRPr lang="en-US" sz="2800" b="1" dirty="0"/>
          </a:p>
        </p:txBody>
      </p:sp>
      <p:sp>
        <p:nvSpPr>
          <p:cNvPr id="10" name="TextBox 9"/>
          <p:cNvSpPr txBox="1"/>
          <p:nvPr/>
        </p:nvSpPr>
        <p:spPr>
          <a:xfrm>
            <a:off x="5562600" y="228600"/>
            <a:ext cx="3301254" cy="400110"/>
          </a:xfrm>
          <a:prstGeom prst="rect">
            <a:avLst/>
          </a:prstGeom>
          <a:noFill/>
        </p:spPr>
        <p:txBody>
          <a:bodyPr wrap="none" rtlCol="0">
            <a:spAutoFit/>
          </a:bodyPr>
          <a:lstStyle/>
          <a:p>
            <a:pPr algn="ctr"/>
            <a:r>
              <a:rPr lang="en-US" sz="2000" b="1" dirty="0" smtClean="0"/>
              <a:t>TFIC Proposal for Discussion</a:t>
            </a:r>
            <a:endParaRPr lang="en-US" sz="2000" b="1" dirty="0"/>
          </a:p>
        </p:txBody>
      </p:sp>
      <p:cxnSp>
        <p:nvCxnSpPr>
          <p:cNvPr id="11" name="Straight Connector 10"/>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990600"/>
            <a:ext cx="7467600" cy="4278095"/>
          </a:xfrm>
          <a:prstGeom prst="rect">
            <a:avLst/>
          </a:prstGeom>
          <a:noFill/>
        </p:spPr>
        <p:txBody>
          <a:bodyPr wrap="square" rtlCol="0">
            <a:spAutoFit/>
          </a:bodyPr>
          <a:lstStyle/>
          <a:p>
            <a:r>
              <a:rPr lang="en-US" sz="2000" b="1" dirty="0" smtClean="0"/>
              <a:t>The Illinois Economy is Tied to Transportation</a:t>
            </a:r>
          </a:p>
          <a:p>
            <a:endParaRPr lang="en-US" dirty="0"/>
          </a:p>
          <a:p>
            <a:r>
              <a:rPr lang="en-US" dirty="0" smtClean="0"/>
              <a:t>Throughout </a:t>
            </a:r>
            <a:r>
              <a:rPr lang="en-US" dirty="0"/>
              <a:t>its history, Illinois’ </a:t>
            </a:r>
            <a:r>
              <a:rPr lang="en-US" dirty="0" smtClean="0"/>
              <a:t>people </a:t>
            </a:r>
            <a:r>
              <a:rPr lang="en-US" dirty="0"/>
              <a:t>and political leaders have remained committed to </a:t>
            </a:r>
            <a:r>
              <a:rPr lang="en-US" dirty="0" smtClean="0"/>
              <a:t>building and maintaining world-class </a:t>
            </a:r>
            <a:r>
              <a:rPr lang="en-US" dirty="0"/>
              <a:t>infrastructure. They had the foresight to realize Illinois’ development depended on </a:t>
            </a:r>
            <a:r>
              <a:rPr lang="en-US" dirty="0" smtClean="0"/>
              <a:t>transportation</a:t>
            </a:r>
          </a:p>
          <a:p>
            <a:endParaRPr lang="en-US" dirty="0" smtClean="0"/>
          </a:p>
          <a:p>
            <a:pPr marL="285750" indent="-285750">
              <a:buFont typeface="Arial"/>
              <a:buChar char="•"/>
            </a:pPr>
            <a:r>
              <a:rPr lang="en-US" dirty="0" smtClean="0"/>
              <a:t>The </a:t>
            </a:r>
            <a:r>
              <a:rPr lang="en-US" dirty="0" smtClean="0">
                <a:solidFill>
                  <a:srgbClr val="FF0000"/>
                </a:solidFill>
              </a:rPr>
              <a:t>Illinois &amp; Michigan Canal </a:t>
            </a:r>
            <a:r>
              <a:rPr lang="en-US" dirty="0" smtClean="0"/>
              <a:t>linked Chicago to the Mississippi River, making Chicago the key crossroads for shipping goods in 1836—just 18 years after Illinois became a state.</a:t>
            </a:r>
            <a:endParaRPr lang="en-US" dirty="0"/>
          </a:p>
          <a:p>
            <a:pPr marL="285750" indent="-285750">
              <a:buFont typeface="Arial"/>
              <a:buChar char="•"/>
            </a:pPr>
            <a:r>
              <a:rPr lang="en-US" dirty="0" smtClean="0"/>
              <a:t>Illinois quickly built </a:t>
            </a:r>
            <a:r>
              <a:rPr lang="en-US" dirty="0" smtClean="0">
                <a:solidFill>
                  <a:srgbClr val="FF0000"/>
                </a:solidFill>
              </a:rPr>
              <a:t>railroads</a:t>
            </a:r>
            <a:r>
              <a:rPr lang="en-US" dirty="0" smtClean="0"/>
              <a:t> to become the linchpin in connecting the eastern and western United States by rail.</a:t>
            </a:r>
            <a:endParaRPr lang="en-US" dirty="0"/>
          </a:p>
          <a:p>
            <a:pPr marL="285750" indent="-285750">
              <a:buFont typeface="Arial"/>
              <a:buChar char="•"/>
            </a:pPr>
            <a:r>
              <a:rPr lang="en-US" dirty="0" smtClean="0"/>
              <a:t>Paved </a:t>
            </a:r>
            <a:r>
              <a:rPr lang="en-US" dirty="0" smtClean="0">
                <a:solidFill>
                  <a:srgbClr val="FF0000"/>
                </a:solidFill>
              </a:rPr>
              <a:t>roads were built </a:t>
            </a:r>
            <a:r>
              <a:rPr lang="en-US" dirty="0" smtClean="0"/>
              <a:t>when the automobile became the primary mode of transportation and </a:t>
            </a:r>
            <a:r>
              <a:rPr lang="en-US" dirty="0" smtClean="0">
                <a:solidFill>
                  <a:srgbClr val="FF0000"/>
                </a:solidFill>
              </a:rPr>
              <a:t>airports</a:t>
            </a:r>
            <a:r>
              <a:rPr lang="en-US" dirty="0" smtClean="0"/>
              <a:t> in the dawn of the aviation era. </a:t>
            </a:r>
          </a:p>
          <a:p>
            <a:pPr marL="285750" indent="-285750">
              <a:buFont typeface="Arial"/>
              <a:buChar char="•"/>
            </a:pPr>
            <a:r>
              <a:rPr lang="en-US" dirty="0" smtClean="0"/>
              <a:t>With each improvement in transportation, Illinois’ leaders realized the State must improve its infrastructure or lose its </a:t>
            </a:r>
            <a:r>
              <a:rPr lang="en-US" dirty="0" smtClean="0">
                <a:solidFill>
                  <a:srgbClr val="FF0000"/>
                </a:solidFill>
              </a:rPr>
              <a:t>competitive edge</a:t>
            </a:r>
            <a:r>
              <a:rPr lang="en-US" dirty="0" smtClean="0"/>
              <a:t>.</a:t>
            </a:r>
            <a:endParaRPr lang="en-US" dirty="0"/>
          </a:p>
        </p:txBody>
      </p:sp>
      <p:sp>
        <p:nvSpPr>
          <p:cNvPr id="4" name="TextBox 3"/>
          <p:cNvSpPr txBox="1"/>
          <p:nvPr/>
        </p:nvSpPr>
        <p:spPr>
          <a:xfrm>
            <a:off x="3505200" y="304800"/>
            <a:ext cx="5134814" cy="400110"/>
          </a:xfrm>
          <a:prstGeom prst="rect">
            <a:avLst/>
          </a:prstGeom>
          <a:noFill/>
        </p:spPr>
        <p:txBody>
          <a:bodyPr wrap="none" rtlCol="0">
            <a:spAutoFit/>
          </a:bodyPr>
          <a:lstStyle/>
          <a:p>
            <a:r>
              <a:rPr lang="en-US" sz="2000" b="1" dirty="0" smtClean="0"/>
              <a:t>Transportation is key to the Illinois economy</a:t>
            </a:r>
            <a:r>
              <a:rPr lang="en-US" sz="2000" dirty="0" smtClean="0"/>
              <a:t>.</a:t>
            </a:r>
            <a:endParaRPr lang="en-US" sz="2000" dirty="0"/>
          </a:p>
        </p:txBody>
      </p:sp>
      <p:cxnSp>
        <p:nvCxnSpPr>
          <p:cNvPr id="5" name="Straight Connector 4"/>
          <p:cNvCxnSpPr/>
          <p:nvPr/>
        </p:nvCxnSpPr>
        <p:spPr>
          <a:xfrm>
            <a:off x="685800" y="685800"/>
            <a:ext cx="78486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9440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914400"/>
            <a:ext cx="2514600" cy="523220"/>
          </a:xfrm>
          <a:prstGeom prst="rect">
            <a:avLst/>
          </a:prstGeom>
          <a:noFill/>
        </p:spPr>
        <p:txBody>
          <a:bodyPr wrap="square" rtlCol="0">
            <a:spAutoFit/>
          </a:bodyPr>
          <a:lstStyle/>
          <a:p>
            <a:pPr algn="ctr"/>
            <a:r>
              <a:rPr lang="en-US" sz="2800" b="1" dirty="0" smtClean="0"/>
              <a:t>The TFIC Plan</a:t>
            </a:r>
            <a:endParaRPr lang="en-US" sz="2800" b="1" dirty="0"/>
          </a:p>
        </p:txBody>
      </p:sp>
      <p:sp>
        <p:nvSpPr>
          <p:cNvPr id="3" name="TextBox 2"/>
          <p:cNvSpPr txBox="1"/>
          <p:nvPr/>
        </p:nvSpPr>
        <p:spPr>
          <a:xfrm>
            <a:off x="838200" y="1600200"/>
            <a:ext cx="6781800" cy="523220"/>
          </a:xfrm>
          <a:prstGeom prst="rect">
            <a:avLst/>
          </a:prstGeom>
          <a:noFill/>
        </p:spPr>
        <p:txBody>
          <a:bodyPr wrap="square" rtlCol="0">
            <a:spAutoFit/>
          </a:bodyPr>
          <a:lstStyle/>
          <a:p>
            <a:r>
              <a:rPr lang="en-US" sz="2800" b="1" dirty="0" smtClean="0"/>
              <a:t>Revenues – Overall Principles</a:t>
            </a:r>
            <a:endParaRPr lang="en-US" sz="2800" b="1" dirty="0"/>
          </a:p>
        </p:txBody>
      </p:sp>
      <p:sp>
        <p:nvSpPr>
          <p:cNvPr id="5" name="TextBox 4"/>
          <p:cNvSpPr txBox="1"/>
          <p:nvPr/>
        </p:nvSpPr>
        <p:spPr>
          <a:xfrm>
            <a:off x="762000" y="2286000"/>
            <a:ext cx="5565113" cy="369332"/>
          </a:xfrm>
          <a:prstGeom prst="rect">
            <a:avLst/>
          </a:prstGeom>
          <a:noFill/>
        </p:spPr>
        <p:txBody>
          <a:bodyPr wrap="none" rtlCol="0">
            <a:spAutoFit/>
          </a:bodyPr>
          <a:lstStyle/>
          <a:p>
            <a:pPr>
              <a:buFont typeface="Wingdings" pitchFamily="2" charset="2"/>
              <a:buChar char="Ø"/>
            </a:pPr>
            <a:r>
              <a:rPr lang="en-US" b="1" dirty="0" smtClean="0"/>
              <a:t>Sustainable revenues that will keep up with inflation</a:t>
            </a:r>
            <a:endParaRPr lang="en-US" b="1" dirty="0"/>
          </a:p>
        </p:txBody>
      </p:sp>
      <p:sp>
        <p:nvSpPr>
          <p:cNvPr id="13" name="TextBox 12"/>
          <p:cNvSpPr txBox="1"/>
          <p:nvPr/>
        </p:nvSpPr>
        <p:spPr>
          <a:xfrm>
            <a:off x="762000" y="2971800"/>
            <a:ext cx="5904180" cy="1200329"/>
          </a:xfrm>
          <a:prstGeom prst="rect">
            <a:avLst/>
          </a:prstGeom>
          <a:noFill/>
        </p:spPr>
        <p:txBody>
          <a:bodyPr wrap="none" rtlCol="0">
            <a:spAutoFit/>
          </a:bodyPr>
          <a:lstStyle/>
          <a:p>
            <a:pPr>
              <a:buFont typeface="Wingdings" pitchFamily="2" charset="2"/>
              <a:buChar char="Ø"/>
            </a:pPr>
            <a:r>
              <a:rPr lang="en-US" b="1" dirty="0" smtClean="0"/>
              <a:t>Significant amount to be directed to PAYG maintenance</a:t>
            </a:r>
          </a:p>
          <a:p>
            <a:pPr>
              <a:buFont typeface="Wingdings" pitchFamily="2" charset="2"/>
              <a:buChar char="Ø"/>
            </a:pPr>
            <a:endParaRPr lang="en-US" b="1" dirty="0" smtClean="0"/>
          </a:p>
          <a:p>
            <a:pPr>
              <a:buFont typeface="Wingdings" pitchFamily="2" charset="2"/>
              <a:buChar char="Ø"/>
            </a:pPr>
            <a:endParaRPr lang="en-US" b="1" dirty="0"/>
          </a:p>
          <a:p>
            <a:pPr>
              <a:buFont typeface="Wingdings" pitchFamily="2" charset="2"/>
              <a:buChar char="Ø"/>
            </a:pPr>
            <a:r>
              <a:rPr lang="en-US" b="1" dirty="0" smtClean="0"/>
              <a:t>Auditor General Oversight (audit every two years)</a:t>
            </a:r>
            <a:endParaRPr lang="en-US" b="1" dirty="0"/>
          </a:p>
        </p:txBody>
      </p:sp>
      <p:sp>
        <p:nvSpPr>
          <p:cNvPr id="7" name="TextBox 6"/>
          <p:cNvSpPr txBox="1"/>
          <p:nvPr/>
        </p:nvSpPr>
        <p:spPr>
          <a:xfrm>
            <a:off x="5562600" y="228600"/>
            <a:ext cx="3301254" cy="400110"/>
          </a:xfrm>
          <a:prstGeom prst="rect">
            <a:avLst/>
          </a:prstGeom>
          <a:noFill/>
        </p:spPr>
        <p:txBody>
          <a:bodyPr wrap="none" rtlCol="0">
            <a:spAutoFit/>
          </a:bodyPr>
          <a:lstStyle/>
          <a:p>
            <a:pPr algn="ctr"/>
            <a:r>
              <a:rPr lang="en-US" sz="2000" b="1" dirty="0" smtClean="0"/>
              <a:t>TFIC Proposal for Discussion</a:t>
            </a:r>
            <a:endParaRPr lang="en-US" sz="2000" b="1" dirty="0"/>
          </a:p>
        </p:txBody>
      </p:sp>
      <p:cxnSp>
        <p:nvCxnSpPr>
          <p:cNvPr id="8" name="Straight Connector 7"/>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2000" y="4419600"/>
            <a:ext cx="8199681" cy="1200329"/>
          </a:xfrm>
          <a:prstGeom prst="rect">
            <a:avLst/>
          </a:prstGeom>
          <a:noFill/>
        </p:spPr>
        <p:txBody>
          <a:bodyPr wrap="none" rtlCol="0">
            <a:spAutoFit/>
          </a:bodyPr>
          <a:lstStyle/>
          <a:p>
            <a:pPr>
              <a:buFont typeface="Wingdings" pitchFamily="2" charset="2"/>
              <a:buChar char="Ø"/>
            </a:pPr>
            <a:r>
              <a:rPr lang="en-US" b="1" dirty="0" smtClean="0"/>
              <a:t>End diversions – user fees should be directed toward the system</a:t>
            </a:r>
          </a:p>
          <a:p>
            <a:pPr lvl="1">
              <a:buFont typeface="Wingdings" pitchFamily="2" charset="2"/>
              <a:buChar char="v"/>
            </a:pPr>
            <a:r>
              <a:rPr lang="en-US" b="1" dirty="0" smtClean="0"/>
              <a:t>$53 million from user fees currently deposited into General Revenue Fund</a:t>
            </a:r>
          </a:p>
          <a:p>
            <a:pPr lvl="1">
              <a:buFont typeface="Wingdings" pitchFamily="2" charset="2"/>
              <a:buChar char="v"/>
            </a:pPr>
            <a:r>
              <a:rPr lang="en-US" b="1" dirty="0" smtClean="0"/>
              <a:t>$69 million in road dollars spent on non-road purposes</a:t>
            </a:r>
          </a:p>
          <a:p>
            <a:pPr lvl="1">
              <a:buFont typeface="Wingdings" pitchFamily="2" charset="2"/>
              <a:buChar char="§"/>
            </a:pP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914400"/>
            <a:ext cx="2514600" cy="523220"/>
          </a:xfrm>
          <a:prstGeom prst="rect">
            <a:avLst/>
          </a:prstGeom>
          <a:noFill/>
        </p:spPr>
        <p:txBody>
          <a:bodyPr wrap="square" rtlCol="0">
            <a:spAutoFit/>
          </a:bodyPr>
          <a:lstStyle/>
          <a:p>
            <a:pPr algn="ctr"/>
            <a:r>
              <a:rPr lang="en-US" sz="2800" b="1" dirty="0" smtClean="0"/>
              <a:t>The TFIC Plan</a:t>
            </a:r>
            <a:endParaRPr lang="en-US" sz="2800" b="1" dirty="0"/>
          </a:p>
        </p:txBody>
      </p:sp>
      <p:sp>
        <p:nvSpPr>
          <p:cNvPr id="3" name="TextBox 2"/>
          <p:cNvSpPr txBox="1"/>
          <p:nvPr/>
        </p:nvSpPr>
        <p:spPr>
          <a:xfrm>
            <a:off x="914400" y="1905000"/>
            <a:ext cx="6781800" cy="584776"/>
          </a:xfrm>
          <a:prstGeom prst="rect">
            <a:avLst/>
          </a:prstGeom>
          <a:noFill/>
        </p:spPr>
        <p:txBody>
          <a:bodyPr wrap="square" rtlCol="0">
            <a:spAutoFit/>
          </a:bodyPr>
          <a:lstStyle/>
          <a:p>
            <a:r>
              <a:rPr lang="en-US" sz="3200" b="1" dirty="0" smtClean="0"/>
              <a:t>Revenues</a:t>
            </a:r>
            <a:endParaRPr lang="en-US" sz="3200" b="1" dirty="0"/>
          </a:p>
        </p:txBody>
      </p:sp>
      <p:sp>
        <p:nvSpPr>
          <p:cNvPr id="8" name="TextBox 7"/>
          <p:cNvSpPr txBox="1"/>
          <p:nvPr/>
        </p:nvSpPr>
        <p:spPr>
          <a:xfrm>
            <a:off x="5562600" y="228600"/>
            <a:ext cx="3301254" cy="400110"/>
          </a:xfrm>
          <a:prstGeom prst="rect">
            <a:avLst/>
          </a:prstGeom>
          <a:noFill/>
        </p:spPr>
        <p:txBody>
          <a:bodyPr wrap="none" rtlCol="0">
            <a:spAutoFit/>
          </a:bodyPr>
          <a:lstStyle/>
          <a:p>
            <a:pPr algn="ctr"/>
            <a:r>
              <a:rPr lang="en-US" sz="2000" b="1" dirty="0" smtClean="0"/>
              <a:t>TFIC Proposal for Discussion</a:t>
            </a:r>
            <a:endParaRPr lang="en-US" sz="2000" b="1" dirty="0"/>
          </a:p>
        </p:txBody>
      </p:sp>
      <p:cxnSp>
        <p:nvCxnSpPr>
          <p:cNvPr id="9" name="Straight Connector 8"/>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14400" y="2743200"/>
            <a:ext cx="5160387" cy="1200328"/>
          </a:xfrm>
          <a:prstGeom prst="rect">
            <a:avLst/>
          </a:prstGeom>
          <a:noFill/>
        </p:spPr>
        <p:txBody>
          <a:bodyPr wrap="none" rtlCol="0">
            <a:spAutoFit/>
          </a:bodyPr>
          <a:lstStyle/>
          <a:p>
            <a:pPr marL="285750" indent="-285750">
              <a:buFont typeface="Arial"/>
              <a:buChar char="•"/>
            </a:pPr>
            <a:r>
              <a:rPr lang="en-US" sz="2400" dirty="0" smtClean="0"/>
              <a:t>Ending diversions: $125M to $1B</a:t>
            </a:r>
          </a:p>
          <a:p>
            <a:pPr marL="285750" indent="-285750">
              <a:buFont typeface="Arial"/>
              <a:buChar char="•"/>
            </a:pPr>
            <a:r>
              <a:rPr lang="en-US" sz="2400" dirty="0" smtClean="0"/>
              <a:t>Broad-based, low-rate: $150M to $1B</a:t>
            </a:r>
          </a:p>
          <a:p>
            <a:pPr marL="285750" indent="-285750">
              <a:buFont typeface="Arial"/>
              <a:buChar char="•"/>
            </a:pPr>
            <a:r>
              <a:rPr lang="en-US" sz="2400" dirty="0" smtClean="0"/>
              <a:t>User Fees: $100M to $1.5B</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447800"/>
            <a:ext cx="5982978" cy="369332"/>
          </a:xfrm>
          <a:prstGeom prst="rect">
            <a:avLst/>
          </a:prstGeom>
          <a:noFill/>
        </p:spPr>
        <p:txBody>
          <a:bodyPr wrap="none" rtlCol="0">
            <a:spAutoFit/>
          </a:bodyPr>
          <a:lstStyle/>
          <a:p>
            <a:r>
              <a:rPr lang="en-US" dirty="0" smtClean="0"/>
              <a:t>INSERT LOCAL FUNDING NUMBERS WHERE APPROPRIATE</a:t>
            </a:r>
            <a:endParaRPr lang="en-US" dirty="0"/>
          </a:p>
        </p:txBody>
      </p:sp>
    </p:spTree>
    <p:extLst>
      <p:ext uri="{BB962C8B-B14F-4D97-AF65-F5344CB8AC3E}">
        <p14:creationId xmlns:p14="http://schemas.microsoft.com/office/powerpoint/2010/main" val="334499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990600"/>
            <a:ext cx="7047198" cy="5334000"/>
          </a:xfrm>
          <a:prstGeom prst="rect">
            <a:avLst/>
          </a:prstGeom>
        </p:spPr>
      </p:pic>
      <p:sp>
        <p:nvSpPr>
          <p:cNvPr id="3" name="TextBox 2"/>
          <p:cNvSpPr txBox="1"/>
          <p:nvPr/>
        </p:nvSpPr>
        <p:spPr>
          <a:xfrm>
            <a:off x="152400" y="304800"/>
            <a:ext cx="8604119" cy="646331"/>
          </a:xfrm>
          <a:prstGeom prst="rect">
            <a:avLst/>
          </a:prstGeom>
          <a:noFill/>
        </p:spPr>
        <p:txBody>
          <a:bodyPr wrap="square" rtlCol="0">
            <a:spAutoFit/>
          </a:bodyPr>
          <a:lstStyle/>
          <a:p>
            <a:pPr algn="ctr"/>
            <a:r>
              <a:rPr lang="en-US" dirty="0" smtClean="0"/>
              <a:t>Freight movement radiates to and from Chicago, connecting Illinois to the rest of the United States and the world.</a:t>
            </a:r>
            <a:endParaRPr lang="en-US" dirty="0"/>
          </a:p>
        </p:txBody>
      </p:sp>
      <p:sp>
        <p:nvSpPr>
          <p:cNvPr id="4" name="TextBox 3"/>
          <p:cNvSpPr txBox="1"/>
          <p:nvPr/>
        </p:nvSpPr>
        <p:spPr>
          <a:xfrm>
            <a:off x="6858000" y="6400800"/>
            <a:ext cx="1787669" cy="369332"/>
          </a:xfrm>
          <a:prstGeom prst="rect">
            <a:avLst/>
          </a:prstGeom>
          <a:noFill/>
        </p:spPr>
        <p:txBody>
          <a:bodyPr wrap="none" rtlCol="0">
            <a:spAutoFit/>
          </a:bodyPr>
          <a:lstStyle/>
          <a:p>
            <a:r>
              <a:rPr lang="en-US" dirty="0" smtClean="0"/>
              <a:t>Map from FHWA</a:t>
            </a:r>
            <a:endParaRPr lang="en-US" dirty="0"/>
          </a:p>
        </p:txBody>
      </p:sp>
    </p:spTree>
    <p:extLst>
      <p:ext uri="{BB962C8B-B14F-4D97-AF65-F5344CB8AC3E}">
        <p14:creationId xmlns:p14="http://schemas.microsoft.com/office/powerpoint/2010/main" val="401416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990600"/>
            <a:ext cx="7479688" cy="4800600"/>
          </a:xfrm>
          <a:prstGeom prst="rect">
            <a:avLst/>
          </a:prstGeom>
        </p:spPr>
      </p:pic>
      <p:sp>
        <p:nvSpPr>
          <p:cNvPr id="3" name="TextBox 2"/>
          <p:cNvSpPr txBox="1"/>
          <p:nvPr/>
        </p:nvSpPr>
        <p:spPr>
          <a:xfrm>
            <a:off x="2057400" y="457200"/>
            <a:ext cx="4571496" cy="369332"/>
          </a:xfrm>
          <a:prstGeom prst="rect">
            <a:avLst/>
          </a:prstGeom>
          <a:noFill/>
        </p:spPr>
        <p:txBody>
          <a:bodyPr wrap="none" rtlCol="0">
            <a:spAutoFit/>
          </a:bodyPr>
          <a:lstStyle/>
          <a:p>
            <a:r>
              <a:rPr lang="en-US" dirty="0" smtClean="0"/>
              <a:t>Illinois is a Hub for the US Freight Rail Network</a:t>
            </a:r>
            <a:endParaRPr lang="en-US" dirty="0"/>
          </a:p>
        </p:txBody>
      </p:sp>
      <p:sp>
        <p:nvSpPr>
          <p:cNvPr id="4" name="TextBox 3"/>
          <p:cNvSpPr txBox="1"/>
          <p:nvPr/>
        </p:nvSpPr>
        <p:spPr>
          <a:xfrm>
            <a:off x="762000" y="6172200"/>
            <a:ext cx="8193807" cy="369332"/>
          </a:xfrm>
          <a:prstGeom prst="rect">
            <a:avLst/>
          </a:prstGeom>
          <a:noFill/>
        </p:spPr>
        <p:txBody>
          <a:bodyPr wrap="none" rtlCol="0">
            <a:spAutoFit/>
          </a:bodyPr>
          <a:lstStyle/>
          <a:p>
            <a:pPr algn="r"/>
            <a:r>
              <a:rPr lang="en-US" dirty="0" smtClean="0"/>
              <a:t>Map from National Surface Transportation Policy and Revenue Study Commission</a:t>
            </a:r>
            <a:endParaRPr lang="en-US" dirty="0"/>
          </a:p>
        </p:txBody>
      </p:sp>
    </p:spTree>
    <p:extLst>
      <p:ext uri="{BB962C8B-B14F-4D97-AF65-F5344CB8AC3E}">
        <p14:creationId xmlns:p14="http://schemas.microsoft.com/office/powerpoint/2010/main" val="294986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7919994" cy="523220"/>
          </a:xfrm>
          <a:prstGeom prst="rect">
            <a:avLst/>
          </a:prstGeom>
          <a:noFill/>
        </p:spPr>
        <p:txBody>
          <a:bodyPr wrap="none" rtlCol="0">
            <a:spAutoFit/>
          </a:bodyPr>
          <a:lstStyle/>
          <a:p>
            <a:r>
              <a:rPr lang="en-US" sz="2800" dirty="0" smtClean="0">
                <a:latin typeface="Impact" pitchFamily="34" charset="0"/>
              </a:rPr>
              <a:t>Illinois</a:t>
            </a:r>
            <a:r>
              <a:rPr lang="en-US" dirty="0" smtClean="0"/>
              <a:t> has a vast transportation system designed to meet economic demand</a:t>
            </a:r>
          </a:p>
        </p:txBody>
      </p:sp>
      <p:sp>
        <p:nvSpPr>
          <p:cNvPr id="5" name="TextBox 4"/>
          <p:cNvSpPr txBox="1"/>
          <p:nvPr/>
        </p:nvSpPr>
        <p:spPr>
          <a:xfrm>
            <a:off x="838200" y="1447800"/>
            <a:ext cx="7239000" cy="1292662"/>
          </a:xfrm>
          <a:prstGeom prst="rect">
            <a:avLst/>
          </a:prstGeom>
          <a:noFill/>
        </p:spPr>
        <p:txBody>
          <a:bodyPr wrap="square" rtlCol="0">
            <a:spAutoFit/>
          </a:bodyPr>
          <a:lstStyle/>
          <a:p>
            <a:pPr>
              <a:buFont typeface="Wingdings" pitchFamily="2" charset="2"/>
              <a:buChar char="Ø"/>
            </a:pPr>
            <a:r>
              <a:rPr lang="en-US" b="1" dirty="0" smtClean="0"/>
              <a:t>Illinois has the nation’s </a:t>
            </a:r>
            <a:r>
              <a:rPr lang="en-US" b="1" dirty="0" smtClean="0">
                <a:solidFill>
                  <a:srgbClr val="FF0000"/>
                </a:solidFill>
              </a:rPr>
              <a:t>third largest inventory of public roads </a:t>
            </a:r>
            <a:r>
              <a:rPr lang="en-US" b="1" dirty="0" smtClean="0"/>
              <a:t>and bridges</a:t>
            </a:r>
          </a:p>
          <a:p>
            <a:r>
              <a:rPr lang="en-US" sz="1400" b="1" dirty="0" smtClean="0"/>
              <a:t> 146,715 miles of public roads</a:t>
            </a:r>
          </a:p>
          <a:p>
            <a:r>
              <a:rPr lang="en-US" sz="1400" b="1" dirty="0" smtClean="0"/>
              <a:t>25,906 bridges</a:t>
            </a:r>
          </a:p>
          <a:p>
            <a:r>
              <a:rPr lang="en-US" sz="1400" b="1" dirty="0" smtClean="0"/>
              <a:t>Over 103 billion vehicle miles travelled a year</a:t>
            </a:r>
            <a:endParaRPr lang="en-US" sz="1400" b="1" dirty="0"/>
          </a:p>
        </p:txBody>
      </p:sp>
      <p:sp>
        <p:nvSpPr>
          <p:cNvPr id="8" name="TextBox 7"/>
          <p:cNvSpPr txBox="1"/>
          <p:nvPr/>
        </p:nvSpPr>
        <p:spPr>
          <a:xfrm>
            <a:off x="838200" y="2819400"/>
            <a:ext cx="5410200" cy="2062103"/>
          </a:xfrm>
          <a:prstGeom prst="rect">
            <a:avLst/>
          </a:prstGeom>
          <a:noFill/>
        </p:spPr>
        <p:txBody>
          <a:bodyPr wrap="square" rtlCol="0">
            <a:spAutoFit/>
          </a:bodyPr>
          <a:lstStyle/>
          <a:p>
            <a:pPr lvl="1"/>
            <a:r>
              <a:rPr lang="en-US" b="1" dirty="0" smtClean="0"/>
              <a:t>Illinois has the </a:t>
            </a:r>
            <a:r>
              <a:rPr lang="en-US" b="1" dirty="0" smtClean="0">
                <a:solidFill>
                  <a:srgbClr val="FF0000"/>
                </a:solidFill>
              </a:rPr>
              <a:t>third largest transit system </a:t>
            </a:r>
            <a:r>
              <a:rPr lang="en-US" b="1" dirty="0" smtClean="0"/>
              <a:t>in the country</a:t>
            </a:r>
          </a:p>
          <a:p>
            <a:pPr lvl="1">
              <a:buFont typeface="Arial" pitchFamily="34" charset="0"/>
              <a:buChar char="•"/>
            </a:pPr>
            <a:r>
              <a:rPr lang="en-US" sz="1400" b="1" dirty="0" smtClean="0"/>
              <a:t>Over </a:t>
            </a:r>
            <a:r>
              <a:rPr lang="en-US" sz="1400" b="1" dirty="0"/>
              <a:t>7,200 route miles</a:t>
            </a:r>
          </a:p>
          <a:p>
            <a:pPr lvl="1">
              <a:buFont typeface="Arial" pitchFamily="34" charset="0"/>
              <a:buChar char="•"/>
            </a:pPr>
            <a:r>
              <a:rPr lang="en-US" sz="1400" b="1" dirty="0"/>
              <a:t>Nearly 2 million rides per day in Chicago area and 41.8 million people served by downstate transit</a:t>
            </a:r>
          </a:p>
          <a:p>
            <a:pPr lvl="1">
              <a:buFont typeface="Arial" pitchFamily="34" charset="0"/>
              <a:buChar char="•"/>
            </a:pPr>
            <a:r>
              <a:rPr lang="en-US" sz="1400" b="1" dirty="0"/>
              <a:t>Over $42 billion in assets</a:t>
            </a:r>
          </a:p>
          <a:p>
            <a:pPr>
              <a:buFont typeface="Wingdings" pitchFamily="2" charset="2"/>
              <a:buChar char="Ø"/>
            </a:pPr>
            <a:endParaRPr lang="en-US" b="1" dirty="0" smtClean="0"/>
          </a:p>
          <a:p>
            <a:endParaRPr lang="en-US" dirty="0"/>
          </a:p>
        </p:txBody>
      </p:sp>
      <p:sp>
        <p:nvSpPr>
          <p:cNvPr id="9" name="TextBox 8"/>
          <p:cNvSpPr txBox="1"/>
          <p:nvPr/>
        </p:nvSpPr>
        <p:spPr>
          <a:xfrm>
            <a:off x="762000" y="4419600"/>
            <a:ext cx="8077199" cy="1785104"/>
          </a:xfrm>
          <a:prstGeom prst="rect">
            <a:avLst/>
          </a:prstGeom>
          <a:noFill/>
        </p:spPr>
        <p:txBody>
          <a:bodyPr wrap="square" rtlCol="0">
            <a:spAutoFit/>
          </a:bodyPr>
          <a:lstStyle/>
          <a:p>
            <a:pPr>
              <a:buFont typeface="Wingdings" pitchFamily="2" charset="2"/>
              <a:buChar char="Ø"/>
            </a:pPr>
            <a:r>
              <a:rPr lang="en-US" b="1" dirty="0" smtClean="0"/>
              <a:t>Illinois has the </a:t>
            </a:r>
            <a:r>
              <a:rPr lang="en-US" b="1" dirty="0" smtClean="0">
                <a:solidFill>
                  <a:srgbClr val="FF0000"/>
                </a:solidFill>
              </a:rPr>
              <a:t>2</a:t>
            </a:r>
            <a:r>
              <a:rPr lang="en-US" b="1" baseline="30000" dirty="0" smtClean="0">
                <a:solidFill>
                  <a:srgbClr val="FF0000"/>
                </a:solidFill>
              </a:rPr>
              <a:t>nd</a:t>
            </a:r>
            <a:r>
              <a:rPr lang="en-US" b="1" dirty="0" smtClean="0"/>
              <a:t> </a:t>
            </a:r>
            <a:r>
              <a:rPr lang="en-US" b="1" dirty="0" smtClean="0">
                <a:solidFill>
                  <a:srgbClr val="FF0000"/>
                </a:solidFill>
              </a:rPr>
              <a:t>largest rail network </a:t>
            </a:r>
            <a:r>
              <a:rPr lang="en-US" b="1" dirty="0" smtClean="0"/>
              <a:t>in the country</a:t>
            </a:r>
          </a:p>
          <a:p>
            <a:pPr lvl="1">
              <a:buFont typeface="Arial" pitchFamily="34" charset="0"/>
              <a:buChar char="•"/>
            </a:pPr>
            <a:r>
              <a:rPr lang="en-US" sz="1400" b="1" dirty="0" smtClean="0"/>
              <a:t>Chicago is the single largest rail hub in the nation</a:t>
            </a:r>
          </a:p>
          <a:p>
            <a:pPr lvl="1">
              <a:buFont typeface="Arial" pitchFamily="34" charset="0"/>
              <a:buChar char="•"/>
            </a:pPr>
            <a:r>
              <a:rPr lang="en-US" sz="1400" b="1" dirty="0" smtClean="0"/>
              <a:t>Over 37,500 cars and 700 passenger trains daily</a:t>
            </a:r>
          </a:p>
          <a:p>
            <a:pPr lvl="1">
              <a:buFont typeface="Arial" pitchFamily="34" charset="0"/>
              <a:buChar char="•"/>
            </a:pPr>
            <a:r>
              <a:rPr lang="en-US" sz="1400" b="1" dirty="0" smtClean="0"/>
              <a:t>¼ of all rail-shipped goods pass through Chicago</a:t>
            </a:r>
          </a:p>
          <a:p>
            <a:pPr lvl="1">
              <a:buFont typeface="Arial" pitchFamily="34" charset="0"/>
              <a:buChar char="•"/>
            </a:pPr>
            <a:endParaRPr lang="en-US" sz="1400" b="1" dirty="0" smtClean="0"/>
          </a:p>
          <a:p>
            <a:pPr marL="285750" indent="-285750">
              <a:buFont typeface="Wingdings" charset="2"/>
              <a:buChar char="Ø"/>
            </a:pPr>
            <a:r>
              <a:rPr lang="en-US" b="1" dirty="0" smtClean="0"/>
              <a:t>Also blessed with the </a:t>
            </a:r>
            <a:r>
              <a:rPr lang="en-US" b="1" dirty="0" smtClean="0">
                <a:solidFill>
                  <a:srgbClr val="FF0000"/>
                </a:solidFill>
              </a:rPr>
              <a:t>8</a:t>
            </a:r>
            <a:r>
              <a:rPr lang="en-US" b="1" baseline="30000" dirty="0" smtClean="0">
                <a:solidFill>
                  <a:srgbClr val="FF0000"/>
                </a:solidFill>
              </a:rPr>
              <a:t>th</a:t>
            </a:r>
            <a:r>
              <a:rPr lang="en-US" b="1" dirty="0" smtClean="0">
                <a:solidFill>
                  <a:srgbClr val="FF0000"/>
                </a:solidFill>
              </a:rPr>
              <a:t> most navigable waterways </a:t>
            </a:r>
            <a:r>
              <a:rPr lang="en-US" b="1" dirty="0" smtClean="0"/>
              <a:t>in the nation to move heavy, large cargo and </a:t>
            </a:r>
            <a:r>
              <a:rPr lang="en-US" b="1" dirty="0" smtClean="0">
                <a:solidFill>
                  <a:srgbClr val="FF0000"/>
                </a:solidFill>
              </a:rPr>
              <a:t>3</a:t>
            </a:r>
            <a:r>
              <a:rPr lang="en-US" b="1" baseline="30000" dirty="0" smtClean="0">
                <a:solidFill>
                  <a:srgbClr val="FF0000"/>
                </a:solidFill>
              </a:rPr>
              <a:t>rd</a:t>
            </a:r>
            <a:r>
              <a:rPr lang="en-US" b="1" dirty="0" smtClean="0">
                <a:solidFill>
                  <a:srgbClr val="FF0000"/>
                </a:solidFill>
              </a:rPr>
              <a:t> busiest airport</a:t>
            </a:r>
            <a:r>
              <a:rPr lang="en-US" b="1" dirty="0" smtClean="0"/>
              <a:t> for cargo and passenger flight</a:t>
            </a:r>
            <a:endParaRPr lang="en-US" b="1" dirty="0"/>
          </a:p>
        </p:txBody>
      </p:sp>
      <p:pic>
        <p:nvPicPr>
          <p:cNvPr id="27650" name="Picture 2" descr="Click to view">
            <a:hlinkClick r:id="rId3"/>
          </p:cNvPr>
          <p:cNvPicPr>
            <a:picLocks noChangeAspect="1" noChangeArrowheads="1"/>
          </p:cNvPicPr>
          <p:nvPr/>
        </p:nvPicPr>
        <p:blipFill>
          <a:blip r:embed="rId4" cstate="print"/>
          <a:srcRect/>
          <a:stretch>
            <a:fillRect/>
          </a:stretch>
        </p:blipFill>
        <p:spPr bwMode="auto">
          <a:xfrm>
            <a:off x="6248400" y="2209800"/>
            <a:ext cx="2076450" cy="1306943"/>
          </a:xfrm>
          <a:prstGeom prst="rect">
            <a:avLst/>
          </a:prstGeom>
          <a:noFill/>
        </p:spPr>
      </p:pic>
      <p:pic>
        <p:nvPicPr>
          <p:cNvPr id="27654" name="Picture 6" descr="Click to view">
            <a:hlinkClick r:id="rId5"/>
          </p:cNvPr>
          <p:cNvPicPr>
            <a:picLocks noChangeAspect="1" noChangeArrowheads="1"/>
          </p:cNvPicPr>
          <p:nvPr/>
        </p:nvPicPr>
        <p:blipFill>
          <a:blip r:embed="rId6" cstate="print"/>
          <a:srcRect/>
          <a:stretch>
            <a:fillRect/>
          </a:stretch>
        </p:blipFill>
        <p:spPr bwMode="auto">
          <a:xfrm>
            <a:off x="6400800" y="4343400"/>
            <a:ext cx="2310061" cy="1143000"/>
          </a:xfrm>
          <a:prstGeom prst="rect">
            <a:avLst/>
          </a:prstGeom>
          <a:noFill/>
        </p:spPr>
      </p:pic>
      <p:sp>
        <p:nvSpPr>
          <p:cNvPr id="10" name="TextBox 9"/>
          <p:cNvSpPr txBox="1"/>
          <p:nvPr/>
        </p:nvSpPr>
        <p:spPr>
          <a:xfrm>
            <a:off x="3505200" y="304800"/>
            <a:ext cx="5134814" cy="400110"/>
          </a:xfrm>
          <a:prstGeom prst="rect">
            <a:avLst/>
          </a:prstGeom>
          <a:noFill/>
        </p:spPr>
        <p:txBody>
          <a:bodyPr wrap="none" rtlCol="0">
            <a:spAutoFit/>
          </a:bodyPr>
          <a:lstStyle/>
          <a:p>
            <a:r>
              <a:rPr lang="en-US" sz="2000" b="1" dirty="0" smtClean="0"/>
              <a:t>Transportation is key to the Illinois economy</a:t>
            </a:r>
            <a:r>
              <a:rPr lang="en-US" sz="2000" dirty="0" smtClean="0"/>
              <a:t>.</a:t>
            </a:r>
            <a:endParaRPr lang="en-US" sz="2000" dirty="0"/>
          </a:p>
        </p:txBody>
      </p:sp>
      <p:cxnSp>
        <p:nvCxnSpPr>
          <p:cNvPr id="11" name="Straight Connector 10"/>
          <p:cNvCxnSpPr/>
          <p:nvPr/>
        </p:nvCxnSpPr>
        <p:spPr>
          <a:xfrm>
            <a:off x="685800" y="685800"/>
            <a:ext cx="78486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72646">
            <a:off x="102357" y="1394460"/>
            <a:ext cx="4953000" cy="923330"/>
          </a:xfrm>
          <a:prstGeom prst="rect">
            <a:avLst/>
          </a:prstGeom>
          <a:solidFill>
            <a:schemeClr val="bg1"/>
          </a:solidFill>
        </p:spPr>
        <p:txBody>
          <a:bodyPr wrap="square" rtlCol="0">
            <a:spAutoFit/>
          </a:bodyPr>
          <a:lstStyle/>
          <a:p>
            <a:r>
              <a:rPr lang="en-US" dirty="0" smtClean="0">
                <a:latin typeface="Impact"/>
                <a:cs typeface="Impact"/>
              </a:rPr>
              <a:t>Michelin’s New Distribution Center in Wilmington to Open in 2015 and Employ Hundreds</a:t>
            </a:r>
          </a:p>
          <a:p>
            <a:r>
              <a:rPr lang="en-US" dirty="0" smtClean="0">
                <a:latin typeface="News Gothic MT"/>
                <a:cs typeface="News Gothic MT"/>
              </a:rPr>
              <a:t>The Bugle</a:t>
            </a:r>
            <a:endParaRPr lang="en-US" dirty="0">
              <a:latin typeface="News Gothic MT"/>
              <a:cs typeface="News Gothic MT"/>
            </a:endParaRPr>
          </a:p>
        </p:txBody>
      </p:sp>
      <p:sp>
        <p:nvSpPr>
          <p:cNvPr id="3" name="TextBox 2"/>
          <p:cNvSpPr txBox="1"/>
          <p:nvPr/>
        </p:nvSpPr>
        <p:spPr>
          <a:xfrm rot="842355">
            <a:off x="2949846" y="2207802"/>
            <a:ext cx="3866594" cy="923330"/>
          </a:xfrm>
          <a:prstGeom prst="rect">
            <a:avLst/>
          </a:prstGeom>
          <a:solidFill>
            <a:srgbClr val="FFFFFF"/>
          </a:solidFill>
        </p:spPr>
        <p:txBody>
          <a:bodyPr wrap="square" rtlCol="0">
            <a:spAutoFit/>
          </a:bodyPr>
          <a:lstStyle/>
          <a:p>
            <a:r>
              <a:rPr lang="en-US" dirty="0" smtClean="0">
                <a:latin typeface="Impact"/>
                <a:cs typeface="Impact"/>
              </a:rPr>
              <a:t>New Hangar at Rockford International Airport will Bring 500 Jobs</a:t>
            </a:r>
          </a:p>
          <a:p>
            <a:r>
              <a:rPr lang="en-US" dirty="0" smtClean="0">
                <a:latin typeface="News Gothic MT"/>
                <a:cs typeface="News Gothic MT"/>
              </a:rPr>
              <a:t>WREX 13</a:t>
            </a:r>
          </a:p>
        </p:txBody>
      </p:sp>
      <p:sp>
        <p:nvSpPr>
          <p:cNvPr id="4" name="TextBox 3"/>
          <p:cNvSpPr txBox="1"/>
          <p:nvPr/>
        </p:nvSpPr>
        <p:spPr>
          <a:xfrm rot="21235609">
            <a:off x="4073972" y="937158"/>
            <a:ext cx="4800600" cy="923330"/>
          </a:xfrm>
          <a:prstGeom prst="rect">
            <a:avLst/>
          </a:prstGeom>
          <a:solidFill>
            <a:srgbClr val="FFFFFF"/>
          </a:solidFill>
        </p:spPr>
        <p:txBody>
          <a:bodyPr wrap="square" rtlCol="0">
            <a:spAutoFit/>
          </a:bodyPr>
          <a:lstStyle/>
          <a:p>
            <a:r>
              <a:rPr lang="en-US" dirty="0" smtClean="0">
                <a:latin typeface="Impact"/>
                <a:cs typeface="Impact"/>
              </a:rPr>
              <a:t>Governor Quinn Announces Innovative Swedish-Based Manufacturer to Expand in Naperville</a:t>
            </a:r>
          </a:p>
          <a:p>
            <a:r>
              <a:rPr lang="en-US" dirty="0" err="1" smtClean="0">
                <a:latin typeface="News Gothic MT"/>
                <a:cs typeface="News Gothic MT"/>
              </a:rPr>
              <a:t>eNews</a:t>
            </a:r>
            <a:r>
              <a:rPr lang="en-US" dirty="0" smtClean="0">
                <a:latin typeface="News Gothic MT"/>
                <a:cs typeface="News Gothic MT"/>
              </a:rPr>
              <a:t> Park Forest</a:t>
            </a:r>
            <a:endParaRPr lang="en-US" dirty="0">
              <a:latin typeface="News Gothic MT"/>
              <a:cs typeface="News Gothic MT"/>
            </a:endParaRPr>
          </a:p>
        </p:txBody>
      </p:sp>
      <p:sp>
        <p:nvSpPr>
          <p:cNvPr id="9" name="TextBox 8"/>
          <p:cNvSpPr txBox="1"/>
          <p:nvPr/>
        </p:nvSpPr>
        <p:spPr>
          <a:xfrm>
            <a:off x="533400" y="3886200"/>
            <a:ext cx="7751337" cy="2246769"/>
          </a:xfrm>
          <a:prstGeom prst="rect">
            <a:avLst/>
          </a:prstGeom>
          <a:noFill/>
        </p:spPr>
        <p:txBody>
          <a:bodyPr wrap="square" rtlCol="0">
            <a:spAutoFit/>
          </a:bodyPr>
          <a:lstStyle/>
          <a:p>
            <a:pPr algn="ctr"/>
            <a:r>
              <a:rPr lang="en-US" sz="2800" dirty="0" smtClean="0"/>
              <a:t>Good transportation infrastructure is good for the economy and jobs. </a:t>
            </a:r>
            <a:r>
              <a:rPr lang="en-US" sz="2800" dirty="0"/>
              <a:t>B</a:t>
            </a:r>
            <a:r>
              <a:rPr lang="en-US" sz="2800" dirty="0" smtClean="0"/>
              <a:t>usinesses choose to locate in Illinois because of location and transportation network. </a:t>
            </a:r>
          </a:p>
          <a:p>
            <a:pPr algn="ctr"/>
            <a:endParaRPr lang="en-US" sz="2800" dirty="0"/>
          </a:p>
        </p:txBody>
      </p:sp>
      <p:sp>
        <p:nvSpPr>
          <p:cNvPr id="10" name="TextBox 9"/>
          <p:cNvSpPr txBox="1"/>
          <p:nvPr/>
        </p:nvSpPr>
        <p:spPr>
          <a:xfrm>
            <a:off x="3505200" y="304800"/>
            <a:ext cx="5134814" cy="400110"/>
          </a:xfrm>
          <a:prstGeom prst="rect">
            <a:avLst/>
          </a:prstGeom>
          <a:noFill/>
        </p:spPr>
        <p:txBody>
          <a:bodyPr wrap="none" rtlCol="0">
            <a:spAutoFit/>
          </a:bodyPr>
          <a:lstStyle/>
          <a:p>
            <a:r>
              <a:rPr lang="en-US" sz="2000" b="1" dirty="0" smtClean="0"/>
              <a:t>Transportation is key to the Illinois economy</a:t>
            </a:r>
            <a:r>
              <a:rPr lang="en-US" sz="2000" dirty="0" smtClean="0"/>
              <a:t>.</a:t>
            </a:r>
            <a:endParaRPr lang="en-US" sz="2000" dirty="0"/>
          </a:p>
        </p:txBody>
      </p:sp>
      <p:cxnSp>
        <p:nvCxnSpPr>
          <p:cNvPr id="11" name="Straight Connector 10"/>
          <p:cNvCxnSpPr/>
          <p:nvPr/>
        </p:nvCxnSpPr>
        <p:spPr>
          <a:xfrm>
            <a:off x="685800" y="685800"/>
            <a:ext cx="78486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67257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5800" y="1295400"/>
            <a:ext cx="7751337" cy="1815882"/>
          </a:xfrm>
          <a:prstGeom prst="rect">
            <a:avLst/>
          </a:prstGeom>
          <a:noFill/>
        </p:spPr>
        <p:txBody>
          <a:bodyPr wrap="square" rtlCol="0">
            <a:spAutoFit/>
          </a:bodyPr>
          <a:lstStyle/>
          <a:p>
            <a:pPr algn="ctr"/>
            <a:r>
              <a:rPr lang="en-US" sz="2800" dirty="0" smtClean="0"/>
              <a:t>Building good infrastructure also creates jobs. The TFIC plan is estimated to create about 36,000 ongoing new jobs.</a:t>
            </a:r>
          </a:p>
          <a:p>
            <a:pPr algn="ctr"/>
            <a:endParaRPr lang="en-US" sz="2800" dirty="0"/>
          </a:p>
        </p:txBody>
      </p:sp>
      <p:sp>
        <p:nvSpPr>
          <p:cNvPr id="10" name="TextBox 9"/>
          <p:cNvSpPr txBox="1"/>
          <p:nvPr/>
        </p:nvSpPr>
        <p:spPr>
          <a:xfrm>
            <a:off x="3505200" y="304800"/>
            <a:ext cx="5134814" cy="400110"/>
          </a:xfrm>
          <a:prstGeom prst="rect">
            <a:avLst/>
          </a:prstGeom>
          <a:noFill/>
        </p:spPr>
        <p:txBody>
          <a:bodyPr wrap="none" rtlCol="0">
            <a:spAutoFit/>
          </a:bodyPr>
          <a:lstStyle/>
          <a:p>
            <a:r>
              <a:rPr lang="en-US" sz="2000" b="1" dirty="0" smtClean="0"/>
              <a:t>Transportation is key to the Illinois economy</a:t>
            </a:r>
            <a:r>
              <a:rPr lang="en-US" sz="2000" dirty="0" smtClean="0"/>
              <a:t>.</a:t>
            </a:r>
            <a:endParaRPr lang="en-US" sz="2000" dirty="0"/>
          </a:p>
        </p:txBody>
      </p:sp>
      <p:cxnSp>
        <p:nvCxnSpPr>
          <p:cNvPr id="11" name="Straight Connector 10"/>
          <p:cNvCxnSpPr/>
          <p:nvPr/>
        </p:nvCxnSpPr>
        <p:spPr>
          <a:xfrm>
            <a:off x="685800" y="685800"/>
            <a:ext cx="78486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tretch>
            <a:fillRect/>
          </a:stretch>
        </p:blipFill>
        <p:spPr>
          <a:xfrm>
            <a:off x="4343400" y="3048000"/>
            <a:ext cx="4019965" cy="3276600"/>
          </a:xfrm>
          <a:prstGeom prst="rect">
            <a:avLst/>
          </a:prstGeom>
        </p:spPr>
      </p:pic>
      <p:sp>
        <p:nvSpPr>
          <p:cNvPr id="6" name="Diamond 5"/>
          <p:cNvSpPr/>
          <p:nvPr/>
        </p:nvSpPr>
        <p:spPr>
          <a:xfrm rot="20668362">
            <a:off x="1101049" y="2793304"/>
            <a:ext cx="3505200" cy="3429000"/>
          </a:xfrm>
          <a:prstGeom prst="diamond">
            <a:avLst/>
          </a:prstGeom>
          <a:ln w="28575" cmpd="sng">
            <a:solidFill>
              <a:srgbClr val="0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b="1" dirty="0" smtClean="0">
                <a:solidFill>
                  <a:schemeClr val="tx1"/>
                </a:solidFill>
              </a:rPr>
              <a:t>Work Zone Ahead</a:t>
            </a:r>
            <a:endParaRPr lang="en-US" sz="3200" b="1" dirty="0">
              <a:solidFill>
                <a:schemeClr val="tx1"/>
              </a:solidFill>
            </a:endParaRPr>
          </a:p>
        </p:txBody>
      </p:sp>
    </p:spTree>
    <p:extLst>
      <p:ext uri="{BB962C8B-B14F-4D97-AF65-F5344CB8AC3E}">
        <p14:creationId xmlns:p14="http://schemas.microsoft.com/office/powerpoint/2010/main" val="8762471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7772400" cy="523220"/>
          </a:xfrm>
          <a:prstGeom prst="rect">
            <a:avLst/>
          </a:prstGeom>
          <a:noFill/>
        </p:spPr>
        <p:txBody>
          <a:bodyPr wrap="square" rtlCol="0">
            <a:spAutoFit/>
          </a:bodyPr>
          <a:lstStyle/>
          <a:p>
            <a:r>
              <a:rPr lang="en-US" sz="2800" dirty="0" smtClean="0">
                <a:latin typeface="Impact" pitchFamily="34" charset="0"/>
              </a:rPr>
              <a:t>Public </a:t>
            </a:r>
            <a:r>
              <a:rPr lang="en-US" sz="2800" dirty="0">
                <a:latin typeface="Impact" pitchFamily="34" charset="0"/>
              </a:rPr>
              <a:t>H</a:t>
            </a:r>
            <a:r>
              <a:rPr lang="en-US" sz="2800" dirty="0" smtClean="0">
                <a:latin typeface="Impact" pitchFamily="34" charset="0"/>
              </a:rPr>
              <a:t>ighway </a:t>
            </a:r>
            <a:r>
              <a:rPr lang="en-US" sz="2800" dirty="0">
                <a:latin typeface="Impact" pitchFamily="34" charset="0"/>
              </a:rPr>
              <a:t>S</a:t>
            </a:r>
            <a:r>
              <a:rPr lang="en-US" sz="2800" dirty="0" smtClean="0">
                <a:latin typeface="Impact" pitchFamily="34" charset="0"/>
              </a:rPr>
              <a:t>ystem</a:t>
            </a:r>
            <a:r>
              <a:rPr lang="en-US" dirty="0" smtClean="0"/>
              <a:t> </a:t>
            </a:r>
          </a:p>
        </p:txBody>
      </p:sp>
      <p:sp>
        <p:nvSpPr>
          <p:cNvPr id="3" name="TextBox 2"/>
          <p:cNvSpPr txBox="1"/>
          <p:nvPr/>
        </p:nvSpPr>
        <p:spPr>
          <a:xfrm>
            <a:off x="304800" y="1371600"/>
            <a:ext cx="5105400" cy="1631216"/>
          </a:xfrm>
          <a:prstGeom prst="rect">
            <a:avLst/>
          </a:prstGeom>
          <a:noFill/>
        </p:spPr>
        <p:txBody>
          <a:bodyPr wrap="square" rtlCol="0">
            <a:spAutoFit/>
          </a:bodyPr>
          <a:lstStyle/>
          <a:p>
            <a:pPr marL="342900" indent="-342900">
              <a:buFont typeface="Arial"/>
              <a:buChar char="•"/>
            </a:pPr>
            <a:r>
              <a:rPr lang="en-US" sz="2000" dirty="0" smtClean="0"/>
              <a:t>The current highway condition is 82% acceptable. </a:t>
            </a:r>
          </a:p>
          <a:p>
            <a:pPr marL="342900" indent="-342900">
              <a:buFont typeface="Arial"/>
              <a:buChar char="•"/>
            </a:pPr>
            <a:endParaRPr lang="en-US" sz="2000" dirty="0" smtClean="0"/>
          </a:p>
          <a:p>
            <a:pPr marL="342900" indent="-342900">
              <a:buFont typeface="Arial"/>
              <a:buChar char="•"/>
            </a:pPr>
            <a:r>
              <a:rPr lang="en-US" sz="2000" dirty="0" smtClean="0"/>
              <a:t>The current state bridge condition is 93% acceptable.</a:t>
            </a:r>
          </a:p>
        </p:txBody>
      </p:sp>
      <p:sp>
        <p:nvSpPr>
          <p:cNvPr id="4" name="TextBox 3"/>
          <p:cNvSpPr txBox="1"/>
          <p:nvPr/>
        </p:nvSpPr>
        <p:spPr>
          <a:xfrm>
            <a:off x="685800" y="3810000"/>
            <a:ext cx="367408" cy="646331"/>
          </a:xfrm>
          <a:prstGeom prst="rect">
            <a:avLst/>
          </a:prstGeom>
          <a:noFill/>
        </p:spPr>
        <p:txBody>
          <a:bodyPr wrap="none" rtlCol="0">
            <a:spAutoFit/>
          </a:bodyPr>
          <a:lstStyle/>
          <a:p>
            <a:pPr>
              <a:buFont typeface="Wingdings" pitchFamily="2" charset="2"/>
              <a:buChar char="Ø"/>
            </a:pPr>
            <a:endParaRPr lang="en-US" dirty="0" smtClean="0"/>
          </a:p>
          <a:p>
            <a:pPr>
              <a:buFont typeface="Wingdings" pitchFamily="2" charset="2"/>
              <a:buChar char="Ø"/>
            </a:pPr>
            <a:endParaRPr lang="en-US" dirty="0"/>
          </a:p>
        </p:txBody>
      </p:sp>
      <p:sp>
        <p:nvSpPr>
          <p:cNvPr id="5" name="TextBox 4"/>
          <p:cNvSpPr txBox="1"/>
          <p:nvPr/>
        </p:nvSpPr>
        <p:spPr>
          <a:xfrm>
            <a:off x="304800" y="3352800"/>
            <a:ext cx="5105400" cy="2108269"/>
          </a:xfrm>
          <a:prstGeom prst="rect">
            <a:avLst/>
          </a:prstGeom>
          <a:noFill/>
        </p:spPr>
        <p:txBody>
          <a:bodyPr wrap="square" rtlCol="0">
            <a:spAutoFit/>
          </a:bodyPr>
          <a:lstStyle/>
          <a:p>
            <a:r>
              <a:rPr lang="en-US" sz="2000" dirty="0" smtClean="0"/>
              <a:t>Without new funding (and assuming flat federal funding) by 2020 these numbers will be:</a:t>
            </a:r>
          </a:p>
          <a:p>
            <a:endParaRPr lang="en-US" sz="2000" dirty="0" smtClean="0"/>
          </a:p>
          <a:p>
            <a:pPr lvl="1">
              <a:buFont typeface="Wingdings" pitchFamily="2" charset="2"/>
              <a:buChar char="Ø"/>
            </a:pPr>
            <a:r>
              <a:rPr lang="en-US" sz="2000" dirty="0" smtClean="0"/>
              <a:t>Highways: </a:t>
            </a:r>
            <a:r>
              <a:rPr lang="en-US" sz="2000" dirty="0" smtClean="0">
                <a:solidFill>
                  <a:srgbClr val="FF0000"/>
                </a:solidFill>
              </a:rPr>
              <a:t>61%</a:t>
            </a:r>
            <a:r>
              <a:rPr lang="en-US" sz="2000" dirty="0" smtClean="0"/>
              <a:t> acceptable.</a:t>
            </a:r>
          </a:p>
          <a:p>
            <a:pPr lvl="1">
              <a:buFont typeface="Wingdings" pitchFamily="2" charset="2"/>
              <a:buChar char="Ø"/>
            </a:pPr>
            <a:endParaRPr lang="en-US" sz="1100" dirty="0" smtClean="0"/>
          </a:p>
          <a:p>
            <a:pPr lvl="1">
              <a:buFont typeface="Wingdings" pitchFamily="2" charset="2"/>
              <a:buChar char="Ø"/>
            </a:pPr>
            <a:r>
              <a:rPr lang="en-US" sz="2000" dirty="0" smtClean="0"/>
              <a:t>Bridges: </a:t>
            </a:r>
            <a:r>
              <a:rPr lang="en-US" sz="2000" dirty="0" smtClean="0">
                <a:solidFill>
                  <a:srgbClr val="FF0000"/>
                </a:solidFill>
              </a:rPr>
              <a:t>87 %</a:t>
            </a:r>
            <a:r>
              <a:rPr lang="en-US" sz="2000" dirty="0" smtClean="0"/>
              <a:t> acceptable</a:t>
            </a:r>
            <a:r>
              <a:rPr lang="en-US" sz="2000" dirty="0"/>
              <a:t>	</a:t>
            </a:r>
          </a:p>
        </p:txBody>
      </p:sp>
      <p:sp>
        <p:nvSpPr>
          <p:cNvPr id="8" name="TextBox 7"/>
          <p:cNvSpPr txBox="1"/>
          <p:nvPr/>
        </p:nvSpPr>
        <p:spPr>
          <a:xfrm>
            <a:off x="1219200" y="228600"/>
            <a:ext cx="7736062" cy="400110"/>
          </a:xfrm>
          <a:prstGeom prst="rect">
            <a:avLst/>
          </a:prstGeom>
          <a:noFill/>
        </p:spPr>
        <p:txBody>
          <a:bodyPr wrap="none" rtlCol="0">
            <a:spAutoFit/>
          </a:bodyPr>
          <a:lstStyle/>
          <a:p>
            <a:r>
              <a:rPr lang="en-US" sz="2000" b="1" dirty="0" smtClean="0"/>
              <a:t>We are falling behind on investment in transportation infrastructure.</a:t>
            </a:r>
            <a:endParaRPr lang="en-US" sz="2000" dirty="0"/>
          </a:p>
        </p:txBody>
      </p:sp>
      <p:cxnSp>
        <p:nvCxnSpPr>
          <p:cNvPr id="9" name="Straight Connector 8"/>
          <p:cNvCxnSpPr/>
          <p:nvPr/>
        </p:nvCxnSpPr>
        <p:spPr>
          <a:xfrm>
            <a:off x="381000" y="609600"/>
            <a:ext cx="8458200" cy="0"/>
          </a:xfrm>
          <a:prstGeom prst="line">
            <a:avLst/>
          </a:prstGeom>
          <a:ln>
            <a:solidFill>
              <a:srgbClr val="306F8C"/>
            </a:soli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5638800" y="914400"/>
            <a:ext cx="2975850" cy="5410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18906</TotalTime>
  <Words>3626</Words>
  <Application>Microsoft Macintosh PowerPoint</Application>
  <PresentationFormat>On-screen Show (4:3)</PresentationFormat>
  <Paragraphs>326</Paragraphs>
  <Slides>32</Slides>
  <Notes>18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Module</vt:lpstr>
      <vt:lpstr>Transportation for Illinois Coalition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for Illinois Coalition</dc:title>
  <dc:creator>jpcl1964</dc:creator>
  <cp:lastModifiedBy>Rebecca Gordon</cp:lastModifiedBy>
  <cp:revision>178</cp:revision>
  <cp:lastPrinted>2014-10-27T15:00:24Z</cp:lastPrinted>
  <dcterms:created xsi:type="dcterms:W3CDTF">2014-06-30T14:20:00Z</dcterms:created>
  <dcterms:modified xsi:type="dcterms:W3CDTF">2015-01-27T14:42:57Z</dcterms:modified>
</cp:coreProperties>
</file>